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4" r:id="rId2"/>
    <p:sldId id="321" r:id="rId3"/>
    <p:sldId id="316" r:id="rId4"/>
    <p:sldId id="322" r:id="rId5"/>
    <p:sldId id="323" r:id="rId6"/>
    <p:sldId id="325" r:id="rId7"/>
    <p:sldId id="327" r:id="rId8"/>
    <p:sldId id="328" r:id="rId9"/>
    <p:sldId id="329" r:id="rId10"/>
    <p:sldId id="326" r:id="rId11"/>
    <p:sldId id="320" r:id="rId12"/>
    <p:sldId id="318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94718" autoAdjust="0"/>
  </p:normalViewPr>
  <p:slideViewPr>
    <p:cSldViewPr>
      <p:cViewPr varScale="1">
        <p:scale>
          <a:sx n="68" d="100"/>
          <a:sy n="68" d="100"/>
        </p:scale>
        <p:origin x="-1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01539DC-97E9-4546-A696-90E4AC918552}" type="datetimeFigureOut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0A052D5-15DD-41C9-941F-348403958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C029-30D8-4C8B-8386-E8048963246C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A81BF-467F-49AC-BAFA-A4989463B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88AC7-9CD6-4E66-99EB-6258325904F2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B6B4B-18E3-457E-9D9E-C64FFB8E5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3DD0-9B15-4FF7-8C7B-7CA9178F26D1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A6A2B-549D-408B-90B2-4D83EE27F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21812-65F8-4D17-8F23-C7C1F63383B8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CD71-03E9-4FD6-8B77-FA1B55507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8C43-B410-4872-9210-9C45CB9009C3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53734-3251-4B69-9496-8F1E54F97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B7FDF-A63B-4840-98FF-245E67BB6280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11835-9C0C-4556-9B4C-EB47C2FD5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E7F90-D46E-4371-B0B9-6BCBBB4141CF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58DF-CB47-4A85-B365-C7B5B4A63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82D7-AFA2-46F0-A47D-F6909CEC6B18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896B-DDCA-4C0B-9D19-2224EF5E5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AF5D2-92C6-4661-9B32-2B57A158C972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5AE7A-C5BD-4B97-B22B-842D129C9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5E9F2-7783-4145-BA48-E04835BED730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22A9-A184-4CCB-A1BE-5C4937161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2BD-16B0-44FE-B821-F6CC420FADAA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93FF9-6846-4C3C-8F97-39408B29B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93FF55-0336-4B83-8AA3-23188AA0BC98}" type="datetime1">
              <a:rPr lang="en-US"/>
              <a:pPr>
                <a:defRPr/>
              </a:pPr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3E84F1-75D9-4B3A-8EC2-DC1C4C8BF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rehor-siprec-req-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mail-archive/web/siprec/current/msg00359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mail-archive/web/siprec/current/msg00346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500330"/>
          </a:xfrm>
        </p:spPr>
        <p:txBody>
          <a:bodyPr/>
          <a:lstStyle/>
          <a:p>
            <a:pPr eaLnBrk="1" hangingPunct="1"/>
            <a:r>
              <a:rPr lang="en-US" dirty="0" smtClean="0"/>
              <a:t>SIPREC</a:t>
            </a:r>
            <a:br>
              <a:rPr lang="en-US" dirty="0" smtClean="0"/>
            </a:br>
            <a:r>
              <a:rPr lang="en-US" dirty="0" smtClean="0"/>
              <a:t>Requirements for </a:t>
            </a:r>
            <a:br>
              <a:rPr lang="en-US" dirty="0" smtClean="0"/>
            </a:br>
            <a:r>
              <a:rPr lang="en-US" dirty="0" smtClean="0"/>
              <a:t>Media Recording using SIP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000125" y="3176588"/>
            <a:ext cx="7215188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IETF Interim meeting 22 Jun 2010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Ken Rehor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 on behalf of the team</a:t>
            </a:r>
          </a:p>
        </p:txBody>
      </p:sp>
      <p:sp>
        <p:nvSpPr>
          <p:cNvPr id="14340" name="Content Placeholder 2"/>
          <p:cNvSpPr>
            <a:spLocks/>
          </p:cNvSpPr>
          <p:nvPr/>
        </p:nvSpPr>
        <p:spPr bwMode="auto">
          <a:xfrm>
            <a:off x="0" y="5857875"/>
            <a:ext cx="91440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Draft authors: </a:t>
            </a:r>
            <a:r>
              <a:rPr lang="en-US" sz="2400" dirty="0" smtClean="0">
                <a:latin typeface="Calibri" pitchFamily="34" charset="0"/>
              </a:rPr>
              <a:t> K. Rehor, A</a:t>
            </a:r>
            <a:r>
              <a:rPr lang="en-US" sz="2400" dirty="0">
                <a:latin typeface="Calibri" pitchFamily="34" charset="0"/>
              </a:rPr>
              <a:t>. Hutton, L. Portman, R. </a:t>
            </a:r>
            <a:r>
              <a:rPr lang="en-US" sz="2400" dirty="0" smtClean="0">
                <a:latin typeface="Calibri" pitchFamily="34" charset="0"/>
              </a:rPr>
              <a:t>Jain, H. Lum</a:t>
            </a:r>
            <a:endParaRPr lang="en-US" sz="2400" dirty="0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10: High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en-US" sz="2800" dirty="0" smtClean="0"/>
              <a:t>Covers situation where SRS fails</a:t>
            </a:r>
          </a:p>
          <a:p>
            <a:pPr lvl="1"/>
            <a:r>
              <a:rPr lang="en-US" sz="2400" dirty="0" smtClean="0"/>
              <a:t>At call setup or during a call</a:t>
            </a:r>
          </a:p>
          <a:p>
            <a:r>
              <a:rPr lang="en-US" sz="2800" dirty="0" smtClean="0"/>
              <a:t>Does not ensure ‘no loss of recording’ situation</a:t>
            </a:r>
          </a:p>
          <a:p>
            <a:pPr lvl="1"/>
            <a:r>
              <a:rPr lang="en-US" sz="2400" dirty="0" smtClean="0"/>
              <a:t>Continuation of recording on a different SRS</a:t>
            </a:r>
          </a:p>
          <a:p>
            <a:r>
              <a:rPr lang="en-US" sz="2800" dirty="0" smtClean="0"/>
              <a:t>Rename Use Case 10 to “Handling SRS Failure”</a:t>
            </a:r>
          </a:p>
          <a:p>
            <a:r>
              <a:rPr lang="en-US" sz="2800" dirty="0" smtClean="0"/>
              <a:t>Add new use case for “Handling SRC failure”</a:t>
            </a:r>
          </a:p>
          <a:p>
            <a:pPr lvl="1"/>
            <a:r>
              <a:rPr lang="en-US" sz="2400" dirty="0" smtClean="0"/>
              <a:t>e.g. failover to secondary SRC</a:t>
            </a:r>
          </a:p>
          <a:p>
            <a:r>
              <a:rPr lang="en-US" sz="2800" dirty="0" smtClean="0"/>
              <a:t>Add new use case for ‘no loss of recording’</a:t>
            </a:r>
          </a:p>
          <a:p>
            <a:pPr lvl="1"/>
            <a:r>
              <a:rPr lang="en-US" sz="2400" dirty="0" smtClean="0"/>
              <a:t>e.g. redundant SRSs or redundant SRCs with SRSs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FCD71-03E9-4FD6-8B77-FA1B5550762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 any remaining Open Issues and Public Comments</a:t>
            </a:r>
          </a:p>
          <a:p>
            <a:r>
              <a:rPr lang="en-US" dirty="0" smtClean="0"/>
              <a:t>Publish (hopefully) final draft</a:t>
            </a:r>
          </a:p>
          <a:p>
            <a:pPr lvl="1"/>
            <a:r>
              <a:rPr lang="en-US" dirty="0" smtClean="0"/>
              <a:t>June / July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FCD71-03E9-4FD6-8B77-FA1B5550762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454DE-8291-42AB-BDB1-914A86FDD6D9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en-US" dirty="0" smtClean="0"/>
              <a:t>Agenda (</a:t>
            </a:r>
            <a:r>
              <a:rPr lang="en-US" i="1" dirty="0" smtClean="0"/>
              <a:t>Next Steps </a:t>
            </a:r>
            <a:r>
              <a:rPr lang="en-US" dirty="0" smtClean="0"/>
              <a:t>from ‘77)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4840303"/>
          </a:xfrm>
        </p:spPr>
        <p:txBody>
          <a:bodyPr/>
          <a:lstStyle/>
          <a:p>
            <a:r>
              <a:rPr lang="en-US" dirty="0" smtClean="0"/>
              <a:t>Refine current requirements</a:t>
            </a:r>
          </a:p>
          <a:p>
            <a:r>
              <a:rPr lang="en-US" dirty="0" smtClean="0"/>
              <a:t>Address Open Issues and Public Comments</a:t>
            </a:r>
          </a:p>
          <a:p>
            <a:r>
              <a:rPr lang="en-US" dirty="0" smtClean="0"/>
              <a:t>Describe additional use cases</a:t>
            </a:r>
          </a:p>
          <a:p>
            <a:r>
              <a:rPr lang="en-US" dirty="0" smtClean="0"/>
              <a:t>Publish revised draft</a:t>
            </a:r>
          </a:p>
          <a:p>
            <a:pPr lvl="1"/>
            <a:r>
              <a:rPr lang="en-US" dirty="0" smtClean="0"/>
              <a:t>Target  May / Jun 2010</a:t>
            </a:r>
          </a:p>
          <a:p>
            <a:pPr lvl="2"/>
            <a:r>
              <a:rPr lang="en-US" i="1" dirty="0" smtClean="0">
                <a:hlinkClick r:id="rId2"/>
              </a:rPr>
              <a:t>http://tools.ietf.org/html/draft-rehor-siprec-req-01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May 20,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0B07C-136E-4FC5-A232-B53C2541CE9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US" dirty="0" smtClean="0"/>
              <a:t>Open Issues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/>
          <a:lstStyle/>
          <a:p>
            <a:r>
              <a:rPr lang="en-US" sz="2800" dirty="0" smtClean="0"/>
              <a:t>Failure modes and handling</a:t>
            </a:r>
          </a:p>
          <a:p>
            <a:r>
              <a:rPr lang="en-US" sz="2800" dirty="0" smtClean="0"/>
              <a:t>Media / codec negotiation</a:t>
            </a:r>
          </a:p>
          <a:p>
            <a:pPr lvl="1"/>
            <a:r>
              <a:rPr lang="en-US" sz="2400" dirty="0" smtClean="0"/>
              <a:t>At setup time</a:t>
            </a:r>
          </a:p>
          <a:p>
            <a:pPr lvl="1"/>
            <a:r>
              <a:rPr lang="en-US" sz="2400" dirty="0" smtClean="0"/>
              <a:t>Mid-call, e.g. during transfers of participants</a:t>
            </a:r>
          </a:p>
          <a:p>
            <a:r>
              <a:rPr lang="en-US" sz="2800" dirty="0" smtClean="0"/>
              <a:t>Network mixing, transcoding</a:t>
            </a:r>
          </a:p>
          <a:p>
            <a:r>
              <a:rPr lang="en-US" sz="2800" dirty="0" smtClean="0"/>
              <a:t>Participant Notification</a:t>
            </a:r>
          </a:p>
          <a:p>
            <a:pPr lvl="1"/>
            <a:r>
              <a:rPr lang="en-US" sz="2400" dirty="0" smtClean="0"/>
              <a:t>Before recording begins, via tone injection, etc.</a:t>
            </a:r>
          </a:p>
          <a:p>
            <a:r>
              <a:rPr lang="en-US" sz="2800" dirty="0" smtClean="0"/>
              <a:t>Privacy Control</a:t>
            </a:r>
          </a:p>
          <a:p>
            <a:r>
              <a:rPr lang="en-US" sz="2800" dirty="0" smtClean="0"/>
              <a:t>Metadata transport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43B695-33C7-4908-88E2-4E501D704C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8</a:t>
            </a:r>
            <a:br>
              <a:rPr lang="en-US" dirty="0" smtClean="0"/>
            </a:br>
            <a:r>
              <a:rPr lang="en-US" sz="2400" i="1" dirty="0" smtClean="0"/>
              <a:t>Geographically distributed or centralized recording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text for “conference based solution”</a:t>
            </a:r>
          </a:p>
          <a:p>
            <a:r>
              <a:rPr lang="en-US" dirty="0" smtClean="0">
                <a:sym typeface="Wingdings" pitchFamily="2" charset="2"/>
              </a:rPr>
              <a:t> We do not want to limit architectures in requirements doc</a:t>
            </a:r>
          </a:p>
          <a:p>
            <a:r>
              <a:rPr lang="en-US" dirty="0" smtClean="0">
                <a:sym typeface="Wingdings" pitchFamily="2" charset="2"/>
              </a:rPr>
              <a:t>Supported by discussion on mailing list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FCD71-03E9-4FD6-8B77-FA1B555076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12</a:t>
            </a:r>
            <a:br>
              <a:rPr lang="en-US" dirty="0" smtClean="0"/>
            </a:br>
            <a:r>
              <a:rPr lang="en-US" sz="2400" i="1" dirty="0" smtClean="0"/>
              <a:t>real-time media processing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Separate streams for each speaker is highly desired</a:t>
            </a:r>
          </a:p>
          <a:p>
            <a:pPr lvl="1"/>
            <a:r>
              <a:rPr lang="en-US" sz="2400" dirty="0" smtClean="0"/>
              <a:t>Speaker-separated audio supports higher quality speech processing</a:t>
            </a:r>
          </a:p>
          <a:p>
            <a:pPr lvl="1"/>
            <a:r>
              <a:rPr lang="en-US" sz="2400" dirty="0" smtClean="0"/>
              <a:t>But doesn’t imply or require real-time stream</a:t>
            </a:r>
          </a:p>
          <a:p>
            <a:r>
              <a:rPr lang="en-US" sz="2800" dirty="0" smtClean="0"/>
              <a:t>Add specific requirement to support real-time analytics</a:t>
            </a:r>
          </a:p>
          <a:p>
            <a:r>
              <a:rPr lang="en-US" sz="2800" dirty="0" smtClean="0"/>
              <a:t>Suggestions: </a:t>
            </a:r>
          </a:p>
          <a:p>
            <a:pPr lvl="1"/>
            <a:r>
              <a:rPr lang="en-US" sz="2400" dirty="0" smtClean="0"/>
              <a:t>Add specific requirement to enable real-time streaming</a:t>
            </a:r>
          </a:p>
          <a:p>
            <a:pPr lvl="1"/>
            <a:r>
              <a:rPr lang="en-US" sz="2400" dirty="0" smtClean="0"/>
              <a:t>Clarify that REQ-012, -013, -014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FCD71-03E9-4FD6-8B77-FA1B555076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12</a:t>
            </a:r>
            <a:br>
              <a:rPr lang="en-US" dirty="0" smtClean="0"/>
            </a:br>
            <a:r>
              <a:rPr lang="en-US" sz="2400" i="1" dirty="0" smtClean="0"/>
              <a:t>real-time media processing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proposed REQ-xxx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“The mechanism MUST support separated real-time audio streams.”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case: real-time speech analytics</a:t>
            </a:r>
          </a:p>
          <a:p>
            <a:pPr lvl="1"/>
            <a:r>
              <a:rPr lang="en-US" dirty="0" smtClean="0"/>
              <a:t>Must this be specific to speech?</a:t>
            </a:r>
          </a:p>
          <a:p>
            <a:pPr lvl="1"/>
            <a:r>
              <a:rPr lang="en-US" dirty="0" smtClean="0"/>
              <a:t>Where does the real-time stream need to originate? SRC or SRS? Both?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FCD71-03E9-4FD6-8B77-FA1B555076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REQ-012, -013, -014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REQ-012 The mechanism MUST support the ability for an SRC to deliver mixed audio streams from multiple Communication Sessions to an SRS.</a:t>
            </a:r>
          </a:p>
          <a:p>
            <a:endParaRPr lang="en-US" dirty="0" smtClean="0"/>
          </a:p>
          <a:p>
            <a:r>
              <a:rPr lang="en-US" dirty="0" smtClean="0"/>
              <a:t>REQ-012bis: The mechanism MUST support the ability for an SRC to deliver mixed audio streams from different parties of a given Communication Session to an SRS.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FCD71-03E9-4FD6-8B77-FA1B555076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6453538"/>
            <a:ext cx="77153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hlinkClick r:id="rId2"/>
              </a:rPr>
              <a:t>http://www.ietf.org/mail-archive/web/siprec/current/msg00359.html</a:t>
            </a:r>
            <a:endParaRPr lang="en-US" sz="10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REQ-012, -013, -014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REQ-013 The mechanism MUST support the ability to deliver multiple media for a given Communication Session over separate Recording Sessions to the SRS.</a:t>
            </a:r>
          </a:p>
          <a:p>
            <a:endParaRPr lang="en-US" dirty="0" smtClean="0"/>
          </a:p>
          <a:p>
            <a:r>
              <a:rPr lang="en-US" dirty="0" smtClean="0"/>
              <a:t>REQ-013bis The mechanism MUST support the ability to deliver media from different parties in a given Communication Session over separate Recording Sessions to the SRS.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FCD71-03E9-4FD6-8B77-FA1B5550762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REQ-012, -013, -014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REQ-014 The mechanism MUST support the ability to deliver multiple media for a given Communication Session over a single Recording Session to the SRS. </a:t>
            </a:r>
          </a:p>
          <a:p>
            <a:endParaRPr lang="en-US" dirty="0" smtClean="0"/>
          </a:p>
          <a:p>
            <a:r>
              <a:rPr lang="en-US" dirty="0" smtClean="0"/>
              <a:t>REQ-014bis The mechanism MUST support the ability to deliver media from different parties in a given Communication Session over a single Recording Session to the SRS.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FCD71-03E9-4FD6-8B77-FA1B5550762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0034" y="6357958"/>
            <a:ext cx="76438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2"/>
              </a:rPr>
              <a:t>http://</a:t>
            </a:r>
            <a:r>
              <a:rPr lang="en-US" sz="1050" dirty="0" smtClean="0">
                <a:hlinkClick r:id="rId2"/>
              </a:rPr>
              <a:t>www.ietf.org/mail-archive/web/siprec/current/msg00346.html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490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SIPREC Requirements for  Media Recording using SIP</vt:lpstr>
      <vt:lpstr>Agenda (Next Steps from ‘77)</vt:lpstr>
      <vt:lpstr>Open Issues</vt:lpstr>
      <vt:lpstr>Use Case 8 Geographically distributed or centralized recording</vt:lpstr>
      <vt:lpstr>Use Case 12 real-time media processing</vt:lpstr>
      <vt:lpstr>Use Case 12 real-time media processing</vt:lpstr>
      <vt:lpstr>Revised REQ-012, -013, -014</vt:lpstr>
      <vt:lpstr>Revised REQ-012, -013, -014</vt:lpstr>
      <vt:lpstr>Revised REQ-012, -013, -014</vt:lpstr>
      <vt:lpstr>Use Case 10: High Availability</vt:lpstr>
      <vt:lpstr>Next Steps</vt:lpstr>
      <vt:lpstr>Discussion</vt:lpstr>
    </vt:vector>
  </TitlesOfParts>
  <Company>Nice_Systems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SRP Requirements</dc:title>
  <dc:subject>Session Recording Protocol Requirements</dc:subject>
  <dc:creator>Leon Portman</dc:creator>
  <cp:keywords>SRP, IETF</cp:keywords>
  <cp:lastModifiedBy>Ken Rehor (krehor)</cp:lastModifiedBy>
  <cp:revision>144</cp:revision>
  <dcterms:created xsi:type="dcterms:W3CDTF">2009-07-22T12:44:00Z</dcterms:created>
  <dcterms:modified xsi:type="dcterms:W3CDTF">2010-06-22T13:38:24Z</dcterms:modified>
  <cp:category>IETF</cp:category>
</cp:coreProperties>
</file>