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307" r:id="rId3"/>
    <p:sldId id="308" r:id="rId4"/>
    <p:sldId id="309" r:id="rId5"/>
    <p:sldId id="317" r:id="rId6"/>
    <p:sldId id="315" r:id="rId7"/>
    <p:sldId id="318" r:id="rId8"/>
    <p:sldId id="319" r:id="rId9"/>
    <p:sldId id="312" r:id="rId10"/>
    <p:sldId id="314" r:id="rId11"/>
    <p:sldId id="26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64" autoAdjust="0"/>
    <p:restoredTop sz="94718" autoAdjust="0"/>
  </p:normalViewPr>
  <p:slideViewPr>
    <p:cSldViewPr>
      <p:cViewPr varScale="1">
        <p:scale>
          <a:sx n="103" d="100"/>
          <a:sy n="103" d="100"/>
        </p:scale>
        <p:origin x="-9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4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6167B6C-6184-4298-81BD-568AF1CE2857}" type="datetimeFigureOut">
              <a:rPr lang="en-US"/>
              <a:pPr>
                <a:defRPr/>
              </a:pPr>
              <a:t>6/21/2010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E0D5E1-5583-4E8F-9EEA-3A4567A9D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2B39-FA96-4504-8A5E-776BAA9C4FAA}" type="datetime1">
              <a:rPr lang="en-US"/>
              <a:pPr>
                <a:defRPr/>
              </a:pPr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F097C-8DFB-4333-A890-294432B00A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1B780-0177-425C-865B-8ACBBDF51871}" type="datetime1">
              <a:rPr lang="en-US"/>
              <a:pPr>
                <a:defRPr/>
              </a:pPr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14A06-CC2E-4AFC-A3B9-9C416B7287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F0B95-520A-44A5-ACFA-06E9AF7FC416}" type="datetime1">
              <a:rPr lang="en-US"/>
              <a:pPr>
                <a:defRPr/>
              </a:pPr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22D8-FC22-4200-9C01-0FAD0DD66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190D4-5A81-4A80-8A71-B0BB7EB7E8D2}" type="datetime1">
              <a:rPr lang="en-US"/>
              <a:pPr>
                <a:defRPr/>
              </a:pPr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7553F-02A9-4038-823B-8665901C9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8C6B9-EE80-49D7-8E26-1C57F94D3602}" type="datetime1">
              <a:rPr lang="en-US"/>
              <a:pPr>
                <a:defRPr/>
              </a:pPr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38CE-9D24-4F82-A9DB-79A15901AB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8BE344-DC82-4B3A-A3D7-F0E754519CF5}" type="datetime1">
              <a:rPr lang="en-US"/>
              <a:pPr>
                <a:defRPr/>
              </a:pPr>
              <a:t>6/21/2010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72469-6761-470B-9E87-6BC404D9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965ED-911E-44FA-BD37-D491F57ADEDD}" type="datetime1">
              <a:rPr lang="en-US"/>
              <a:pPr>
                <a:defRPr/>
              </a:pPr>
              <a:t>6/21/2010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6702A-174E-4A54-A5B6-282DDA93A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59A4B-BC6F-49CF-9513-1F93611CA451}" type="datetime1">
              <a:rPr lang="en-US"/>
              <a:pPr>
                <a:defRPr/>
              </a:pPr>
              <a:t>6/21/2010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3D50D-5B32-4972-BD0C-CAFF90629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AA3B7-2DEA-4CAD-8155-5461EE76D39B}" type="datetime1">
              <a:rPr lang="en-US"/>
              <a:pPr>
                <a:defRPr/>
              </a:pPr>
              <a:t>6/21/2010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78794-B393-43F8-AB8C-15B1D5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E22F2-FEA4-4F22-B72E-2DF03F981CB2}" type="datetime1">
              <a:rPr lang="en-US"/>
              <a:pPr>
                <a:defRPr/>
              </a:pPr>
              <a:t>6/21/2010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1839E-C47D-4440-9552-F19EB9D61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94495-EF28-486E-BE6A-DB5A8E93603C}" type="datetime1">
              <a:rPr lang="en-US"/>
              <a:pPr>
                <a:defRPr/>
              </a:pPr>
              <a:t>6/21/2010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D2AC7-16F6-4B6C-9152-5F2F7C392D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4016506-A055-4885-B156-F41427B52A30}" type="datetime1">
              <a:rPr lang="en-US"/>
              <a:pPr>
                <a:defRPr/>
              </a:pPr>
              <a:t>6/21/2010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560D86-A6E2-4035-A1A8-2BD3693914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30AFF0-67DA-454B-941B-3F1857735589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123825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SIPREC</a:t>
            </a:r>
            <a:br>
              <a:rPr lang="en-US" smtClean="0"/>
            </a:br>
            <a:r>
              <a:rPr lang="en-US" smtClean="0"/>
              <a:t>An Architecture for Media Recording using the SIP</a:t>
            </a:r>
          </a:p>
        </p:txBody>
      </p:sp>
      <p:sp>
        <p:nvSpPr>
          <p:cNvPr id="14339" name="Subtitle 2"/>
          <p:cNvSpPr>
            <a:spLocks noGrp="1"/>
          </p:cNvSpPr>
          <p:nvPr>
            <p:ph type="subTitle" idx="1"/>
          </p:nvPr>
        </p:nvSpPr>
        <p:spPr>
          <a:xfrm>
            <a:off x="1000125" y="3176588"/>
            <a:ext cx="7215188" cy="175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IETF INTERIM MEETING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Leon Portman</a:t>
            </a:r>
          </a:p>
          <a:p>
            <a:pPr eaLnBrk="1" hangingPunct="1"/>
            <a:r>
              <a:rPr lang="en-US" dirty="0" smtClean="0">
                <a:solidFill>
                  <a:srgbClr val="898989"/>
                </a:solidFill>
              </a:rPr>
              <a:t> on behalf of the team</a:t>
            </a:r>
          </a:p>
        </p:txBody>
      </p:sp>
      <p:sp>
        <p:nvSpPr>
          <p:cNvPr id="14340" name="Content Placeholder 2"/>
          <p:cNvSpPr>
            <a:spLocks/>
          </p:cNvSpPr>
          <p:nvPr/>
        </p:nvSpPr>
        <p:spPr bwMode="auto">
          <a:xfrm>
            <a:off x="285750" y="5857875"/>
            <a:ext cx="8572500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r>
              <a:rPr lang="en-US" sz="2800">
                <a:latin typeface="Calibri" pitchFamily="34" charset="0"/>
              </a:rPr>
              <a:t>Draft authors: A. Hutton, L. Portman, R. Jain, K. Rehor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en-US" sz="28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as working group item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00B07C-136E-4FC5-A232-B53C2541CE9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454DE-8291-42AB-BDB1-914A86FDD6D9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253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Discussion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 of Session Recording Client</a:t>
            </a:r>
          </a:p>
          <a:p>
            <a:r>
              <a:rPr lang="en-US" dirty="0" smtClean="0"/>
              <a:t>Establishment the Recording Session</a:t>
            </a:r>
          </a:p>
          <a:p>
            <a:r>
              <a:rPr lang="en-US" dirty="0" smtClean="0"/>
              <a:t>Additional Flows</a:t>
            </a:r>
          </a:p>
          <a:p>
            <a:r>
              <a:rPr lang="en-US" dirty="0" smtClean="0"/>
              <a:t>Open Issues</a:t>
            </a:r>
          </a:p>
          <a:p>
            <a:r>
              <a:rPr lang="en-US" dirty="0" smtClean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9A18BB-C540-4A00-B1FF-AA495B95D74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714358"/>
          </a:xfrm>
        </p:spPr>
        <p:txBody>
          <a:bodyPr/>
          <a:lstStyle/>
          <a:p>
            <a:r>
              <a:rPr lang="en-US" dirty="0" smtClean="0"/>
              <a:t>B2BUA as SRC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828800"/>
          </a:xfrm>
        </p:spPr>
        <p:txBody>
          <a:bodyPr/>
          <a:lstStyle/>
          <a:p>
            <a:r>
              <a:rPr lang="en-US" sz="2000" dirty="0" smtClean="0"/>
              <a:t>A SIP B2BUA which has access to the media that is to be recorded may act as a Session Recording Client.</a:t>
            </a:r>
          </a:p>
          <a:p>
            <a:r>
              <a:rPr lang="en-US" sz="2000" dirty="0" smtClean="0"/>
              <a:t>Open items </a:t>
            </a:r>
          </a:p>
          <a:p>
            <a:pPr lvl="1"/>
            <a:r>
              <a:rPr lang="en-US" sz="1600" dirty="0" smtClean="0"/>
              <a:t>Does SRC always reports metadata?</a:t>
            </a:r>
          </a:p>
          <a:p>
            <a:pPr lvl="1"/>
            <a:r>
              <a:rPr lang="en-US" sz="1600" dirty="0" smtClean="0"/>
              <a:t>Mandatory metadata in INVITE headers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A69814-D252-4CB5-8848-9AF129392A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2285984" y="2786058"/>
            <a:ext cx="4633911" cy="39087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000" dirty="0">
                <a:latin typeface="Courier New" pitchFamily="49" charset="0"/>
              </a:rPr>
              <a:t>                                           +-----------+</a:t>
            </a:r>
          </a:p>
          <a:p>
            <a:r>
              <a:rPr lang="en-GB" sz="1000" dirty="0">
                <a:latin typeface="Courier New" pitchFamily="49" charset="0"/>
              </a:rPr>
              <a:t>                       (Recording Session) |           |</a:t>
            </a:r>
          </a:p>
          <a:p>
            <a:r>
              <a:rPr lang="en-GB" sz="1000" dirty="0">
                <a:latin typeface="Courier New" pitchFamily="49" charset="0"/>
              </a:rPr>
              <a:t>                          +----SIP--------&gt;| Recording |</a:t>
            </a:r>
          </a:p>
          <a:p>
            <a:r>
              <a:rPr lang="en-GB" sz="1000" dirty="0">
                <a:latin typeface="Courier New" pitchFamily="49" charset="0"/>
              </a:rPr>
              <a:t>                          |                |  Server   |</a:t>
            </a:r>
          </a:p>
          <a:p>
            <a:r>
              <a:rPr lang="en-GB" sz="1000" dirty="0">
                <a:latin typeface="Courier New" pitchFamily="49" charset="0"/>
              </a:rPr>
              <a:t>                          |   +----RTP----&gt;|   (RS)    |</a:t>
            </a:r>
          </a:p>
          <a:p>
            <a:r>
              <a:rPr lang="en-GB" sz="1000" dirty="0">
                <a:latin typeface="Courier New" pitchFamily="49" charset="0"/>
              </a:rPr>
              <a:t>                          |   |            +-----------+</a:t>
            </a:r>
          </a:p>
          <a:p>
            <a:r>
              <a:rPr lang="en-GB" sz="1000" dirty="0">
                <a:latin typeface="Courier New" pitchFamily="49" charset="0"/>
              </a:rPr>
              <a:t>                          V   |                   ^</a:t>
            </a:r>
          </a:p>
          <a:p>
            <a:r>
              <a:rPr lang="en-GB" sz="1000" dirty="0">
                <a:latin typeface="Courier New" pitchFamily="49" charset="0"/>
              </a:rPr>
              <a:t>                     +-------------+              |</a:t>
            </a:r>
          </a:p>
          <a:p>
            <a:r>
              <a:rPr lang="en-GB" sz="1000" dirty="0">
                <a:latin typeface="Courier New" pitchFamily="49" charset="0"/>
              </a:rPr>
              <a:t>                     |             |              |</a:t>
            </a:r>
          </a:p>
          <a:p>
            <a:r>
              <a:rPr lang="en-GB" sz="1000" dirty="0">
                <a:latin typeface="Courier New" pitchFamily="49" charset="0"/>
              </a:rPr>
              <a:t>                     |             |--- </a:t>
            </a:r>
            <a:r>
              <a:rPr lang="en-GB" sz="1000" dirty="0" err="1">
                <a:latin typeface="Courier New" pitchFamily="49" charset="0"/>
              </a:rPr>
              <a:t>MetaData</a:t>
            </a:r>
            <a:r>
              <a:rPr lang="en-GB" sz="1000" dirty="0">
                <a:latin typeface="Courier New" pitchFamily="49" charset="0"/>
              </a:rPr>
              <a:t> -+</a:t>
            </a:r>
          </a:p>
          <a:p>
            <a:r>
              <a:rPr lang="en-GB" sz="1000" dirty="0">
                <a:latin typeface="Courier New" pitchFamily="49" charset="0"/>
              </a:rPr>
              <a:t>                     |             |</a:t>
            </a:r>
          </a:p>
          <a:p>
            <a:r>
              <a:rPr lang="en-GB" sz="1000" dirty="0">
                <a:latin typeface="Courier New" pitchFamily="49" charset="0"/>
              </a:rPr>
              <a:t>                     |    B2BUA    |</a:t>
            </a:r>
          </a:p>
          <a:p>
            <a:r>
              <a:rPr lang="en-GB" sz="1000" dirty="0">
                <a:latin typeface="Courier New" pitchFamily="49" charset="0"/>
              </a:rPr>
              <a:t>                     |             |</a:t>
            </a:r>
          </a:p>
          <a:p>
            <a:r>
              <a:rPr lang="en-GB" sz="1000" dirty="0">
                <a:latin typeface="Courier New" pitchFamily="49" charset="0"/>
              </a:rPr>
              <a:t>                     |  Recording  |</a:t>
            </a:r>
          </a:p>
          <a:p>
            <a:r>
              <a:rPr lang="en-GB" sz="1000" dirty="0">
                <a:latin typeface="Courier New" pitchFamily="49" charset="0"/>
              </a:rPr>
              <a:t>  +--------+         |   Client    |         +---------+</a:t>
            </a:r>
          </a:p>
          <a:p>
            <a:r>
              <a:rPr lang="en-GB" sz="1000" dirty="0">
                <a:latin typeface="Courier New" pitchFamily="49" charset="0"/>
              </a:rPr>
              <a:t>  |        |&lt;- SIP -&gt;|             |&lt;- SIP -&gt;|         |</a:t>
            </a:r>
          </a:p>
          <a:p>
            <a:r>
              <a:rPr lang="en-GB" sz="1000" dirty="0">
                <a:latin typeface="Courier New" pitchFamily="49" charset="0"/>
              </a:rPr>
              <a:t>  |  UA-A  |         |             |         |  UA-B   |</a:t>
            </a:r>
          </a:p>
          <a:p>
            <a:r>
              <a:rPr lang="en-GB" sz="1000" dirty="0">
                <a:latin typeface="Courier New" pitchFamily="49" charset="0"/>
              </a:rPr>
              <a:t>  |        |&lt;- RTP -&gt;|             |&lt;- RTP -&gt;|         |</a:t>
            </a:r>
          </a:p>
          <a:p>
            <a:r>
              <a:rPr lang="en-GB" sz="1000" dirty="0">
                <a:latin typeface="Courier New" pitchFamily="49" charset="0"/>
              </a:rPr>
              <a:t>  +--------+         |             |         +---------+</a:t>
            </a:r>
          </a:p>
          <a:p>
            <a:r>
              <a:rPr lang="en-GB" sz="1000" dirty="0">
                <a:latin typeface="Courier New" pitchFamily="49" charset="0"/>
              </a:rPr>
              <a:t>                     +-------------+</a:t>
            </a:r>
          </a:p>
          <a:p>
            <a:r>
              <a:rPr lang="en-GB" sz="1000" dirty="0">
                <a:latin typeface="Courier New" pitchFamily="49" charset="0"/>
              </a:rPr>
              <a:t>   (Communication Session)        (Communication Session)</a:t>
            </a:r>
          </a:p>
          <a:p>
            <a:endParaRPr lang="en-GB" sz="1000" dirty="0">
              <a:latin typeface="Courier New" pitchFamily="49" charset="0"/>
            </a:endParaRPr>
          </a:p>
          <a:p>
            <a:endParaRPr lang="en-GB" sz="1000" dirty="0">
              <a:latin typeface="Courier New" pitchFamily="49" charset="0"/>
            </a:endParaRP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en-US" dirty="0" smtClean="0"/>
              <a:t>Endpoint acts as SRC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2000250"/>
          </a:xfrm>
        </p:spPr>
        <p:txBody>
          <a:bodyPr/>
          <a:lstStyle/>
          <a:p>
            <a:r>
              <a:rPr lang="en-US" sz="2000" dirty="0" smtClean="0"/>
              <a:t>A SIP Endpoint / User Agent may act as a Recording Client in which case the endpoint sends the Replicated Media to the Recording Server </a:t>
            </a:r>
            <a:endParaRPr lang="en-US" sz="2000" dirty="0" smtClean="0"/>
          </a:p>
          <a:p>
            <a:r>
              <a:rPr lang="en-US" sz="2000" dirty="0" smtClean="0"/>
              <a:t>Open items</a:t>
            </a:r>
          </a:p>
          <a:p>
            <a:pPr lvl="1"/>
            <a:r>
              <a:rPr lang="en-US" sz="1600" dirty="0" smtClean="0"/>
              <a:t>Media codec negotiation (Issue #4)</a:t>
            </a:r>
          </a:p>
          <a:p>
            <a:pPr lvl="1"/>
            <a:r>
              <a:rPr lang="en-US" sz="1600" dirty="0" smtClean="0"/>
              <a:t>Dynamic codec negotiation (issue #21)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A4B3B7-47BB-4D18-96B3-12CE97E4A2D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1741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928934"/>
            <a:ext cx="49784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en-US" dirty="0" err="1" smtClean="0"/>
              <a:t>Mediactrl</a:t>
            </a:r>
            <a:r>
              <a:rPr lang="en-US" dirty="0" smtClean="0"/>
              <a:t> (RFC5567)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14422"/>
            <a:ext cx="8786874" cy="2143140"/>
          </a:xfrm>
        </p:spPr>
        <p:txBody>
          <a:bodyPr/>
          <a:lstStyle/>
          <a:p>
            <a:r>
              <a:rPr lang="en-US" sz="2000" dirty="0" smtClean="0"/>
              <a:t>Use case: AS controls MS for conferencing/recording</a:t>
            </a:r>
          </a:p>
          <a:p>
            <a:r>
              <a:rPr lang="en-US" sz="2000" dirty="0" smtClean="0"/>
              <a:t>SRS can be implemented by using MEDIACTRL (MS as recorder)</a:t>
            </a:r>
          </a:p>
          <a:p>
            <a:r>
              <a:rPr lang="en-US" sz="2000" dirty="0" smtClean="0"/>
              <a:t>B2BUA SRC can be implemented by using MEDIACTRL (MS as conference server)</a:t>
            </a:r>
          </a:p>
          <a:p>
            <a:r>
              <a:rPr lang="en-US" sz="2000" dirty="0" smtClean="0"/>
              <a:t>Same for Conference </a:t>
            </a:r>
            <a:r>
              <a:rPr lang="en-US" sz="2000" dirty="0" smtClean="0"/>
              <a:t>Focus</a:t>
            </a:r>
          </a:p>
          <a:p>
            <a:r>
              <a:rPr lang="en-US" sz="2000" dirty="0" smtClean="0"/>
              <a:t>Open items:</a:t>
            </a:r>
          </a:p>
          <a:p>
            <a:pPr lvl="1"/>
            <a:r>
              <a:rPr lang="en-US" sz="1600" dirty="0" smtClean="0"/>
              <a:t>Applicability of MEDIACTRL as Recording Session Protocol between SRC and SRS</a:t>
            </a:r>
            <a:endParaRPr lang="en-US" sz="16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7553F-02A9-4038-823B-8665901C94F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1257" y="3390924"/>
            <a:ext cx="5076825" cy="346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01080" cy="725470"/>
          </a:xfrm>
        </p:spPr>
        <p:txBody>
          <a:bodyPr/>
          <a:lstStyle/>
          <a:p>
            <a:r>
              <a:rPr lang="en-US" sz="4000" dirty="0" smtClean="0"/>
              <a:t>Establishment the Recording Session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900613"/>
          </a:xfrm>
        </p:spPr>
        <p:txBody>
          <a:bodyPr/>
          <a:lstStyle/>
          <a:p>
            <a:r>
              <a:rPr lang="en-US" sz="2800" dirty="0" smtClean="0"/>
              <a:t>SRC Initiated Recording</a:t>
            </a:r>
          </a:p>
          <a:p>
            <a:pPr lvl="1"/>
            <a:r>
              <a:rPr lang="en-US" sz="2000" dirty="0" smtClean="0"/>
              <a:t>RC initiates the recording session by sending an INVITE request to the SRS. </a:t>
            </a:r>
          </a:p>
          <a:p>
            <a:pPr lvl="1"/>
            <a:r>
              <a:rPr lang="en-US" sz="2000" dirty="0" smtClean="0"/>
              <a:t>Useful where recording decision is made by the RC.</a:t>
            </a:r>
          </a:p>
          <a:p>
            <a:r>
              <a:rPr lang="en-US" sz="2800" dirty="0" smtClean="0"/>
              <a:t>SRS Initiated Recording	</a:t>
            </a:r>
          </a:p>
          <a:p>
            <a:pPr lvl="1"/>
            <a:r>
              <a:rPr lang="en-US" sz="2000" dirty="0" smtClean="0"/>
              <a:t>RS initiates the recording session by sending an INVITE request to the SRC. </a:t>
            </a:r>
          </a:p>
          <a:p>
            <a:pPr lvl="1"/>
            <a:r>
              <a:rPr lang="en-US" sz="2000" dirty="0" smtClean="0"/>
              <a:t>Useful where recording decision is made by the SRS.</a:t>
            </a:r>
          </a:p>
          <a:p>
            <a:r>
              <a:rPr lang="en-US" sz="2800" dirty="0" smtClean="0"/>
              <a:t>Open issue: persistent recording </a:t>
            </a:r>
            <a:r>
              <a:rPr lang="en-US" sz="2800" dirty="0" smtClean="0"/>
              <a:t>flows (issue #6)</a:t>
            </a:r>
          </a:p>
          <a:p>
            <a:pPr lvl="1"/>
            <a:r>
              <a:rPr lang="en-US" sz="2400" dirty="0" smtClean="0"/>
              <a:t>Which CS identifier will be used for Persistent RS? </a:t>
            </a:r>
            <a:endParaRPr lang="en-US" sz="2400" dirty="0" smtClean="0"/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34F93C-F451-43A4-A2A1-6EC95B59650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Recording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5257800"/>
          </a:xfrm>
        </p:spPr>
        <p:txBody>
          <a:bodyPr/>
          <a:lstStyle/>
          <a:p>
            <a:r>
              <a:rPr lang="en-US" sz="2800" dirty="0" smtClean="0"/>
              <a:t>Content</a:t>
            </a:r>
          </a:p>
          <a:p>
            <a:pPr lvl="1"/>
            <a:r>
              <a:rPr lang="en-US" sz="2000" dirty="0" smtClean="0"/>
              <a:t>Dialog identifiers for the Communication Session</a:t>
            </a:r>
          </a:p>
          <a:p>
            <a:pPr lvl="1"/>
            <a:r>
              <a:rPr lang="en-US" sz="2000" dirty="0" smtClean="0"/>
              <a:t>Identities of users taking part in the Communication Session</a:t>
            </a:r>
          </a:p>
          <a:p>
            <a:pPr lvl="1"/>
            <a:r>
              <a:rPr lang="en-US" sz="2000" dirty="0" smtClean="0"/>
              <a:t>Dialog state of the Communication Session</a:t>
            </a:r>
          </a:p>
          <a:p>
            <a:pPr lvl="1"/>
            <a:r>
              <a:rPr lang="en-US" sz="2000" dirty="0" smtClean="0"/>
              <a:t>Session state relating to the Communication Session(i.e. </a:t>
            </a:r>
            <a:r>
              <a:rPr lang="en-US" sz="2000" dirty="0" err="1" smtClean="0"/>
              <a:t>sendonly</a:t>
            </a:r>
            <a:r>
              <a:rPr lang="en-US" sz="2000" dirty="0" smtClean="0"/>
              <a:t>, inactive, </a:t>
            </a:r>
            <a:r>
              <a:rPr lang="en-US" sz="2000" dirty="0" err="1" smtClean="0"/>
              <a:t>sendrecv</a:t>
            </a:r>
            <a:r>
              <a:rPr lang="en-US" sz="2000" dirty="0" smtClean="0"/>
              <a:t>).</a:t>
            </a:r>
          </a:p>
          <a:p>
            <a:r>
              <a:rPr lang="en-US" sz="2400" dirty="0" smtClean="0"/>
              <a:t>Mechanisms for delivery:</a:t>
            </a:r>
          </a:p>
          <a:p>
            <a:pPr lvl="1"/>
            <a:r>
              <a:rPr lang="en-US" sz="2000" dirty="0" smtClean="0"/>
              <a:t>Event package (outside RS SIP session)</a:t>
            </a:r>
          </a:p>
          <a:p>
            <a:pPr lvl="1"/>
            <a:r>
              <a:rPr lang="en-US" sz="2000" dirty="0" smtClean="0"/>
              <a:t>INFO package (inside RS SIP session)</a:t>
            </a:r>
          </a:p>
          <a:p>
            <a:pPr lvl="1"/>
            <a:r>
              <a:rPr lang="en-US" sz="2000" dirty="0" smtClean="0"/>
              <a:t>INVITE </a:t>
            </a:r>
            <a:r>
              <a:rPr lang="en-US" sz="2000" dirty="0" smtClean="0"/>
              <a:t>Headers (issue #17)</a:t>
            </a:r>
            <a:endParaRPr lang="en-US" sz="2000" dirty="0" smtClean="0"/>
          </a:p>
          <a:p>
            <a:pPr lvl="1"/>
            <a:r>
              <a:rPr lang="en-US" sz="2000" dirty="0" err="1" smtClean="0"/>
              <a:t>Webservice</a:t>
            </a:r>
            <a:endParaRPr lang="en-US" sz="2000" dirty="0" smtClean="0"/>
          </a:p>
          <a:p>
            <a:r>
              <a:rPr lang="en-US" sz="2400" dirty="0" smtClean="0"/>
              <a:t>Open Items</a:t>
            </a:r>
          </a:p>
          <a:p>
            <a:pPr lvl="1"/>
            <a:r>
              <a:rPr lang="en-US" sz="2000" dirty="0" smtClean="0"/>
              <a:t>Communication Session identifier</a:t>
            </a:r>
          </a:p>
          <a:p>
            <a:pPr lvl="1"/>
            <a:r>
              <a:rPr lang="en-US" sz="2000" dirty="0" smtClean="0"/>
              <a:t>Mandatory data elements</a:t>
            </a:r>
            <a:endParaRPr lang="en-US" sz="2000" dirty="0" smtClean="0"/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7553F-02A9-4038-823B-8665901C94F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Multi-party Conference Recording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500726"/>
          </a:xfrm>
        </p:spPr>
        <p:txBody>
          <a:bodyPr/>
          <a:lstStyle/>
          <a:p>
            <a:r>
              <a:rPr lang="en-US" sz="2000" dirty="0" smtClean="0"/>
              <a:t>B2BUA SRC (conference server)</a:t>
            </a:r>
          </a:p>
          <a:p>
            <a:pPr lvl="1"/>
            <a:r>
              <a:rPr lang="en-US" sz="1800" dirty="0" smtClean="0"/>
              <a:t>Mixed media stream for all </a:t>
            </a:r>
            <a:r>
              <a:rPr lang="en-US" sz="1800" dirty="0" smtClean="0"/>
              <a:t>participants</a:t>
            </a:r>
            <a:endParaRPr lang="en-US" sz="1800" dirty="0" smtClean="0"/>
          </a:p>
          <a:p>
            <a:pPr lvl="1"/>
            <a:r>
              <a:rPr lang="en-US" sz="1800" dirty="0" smtClean="0"/>
              <a:t>Single Media stream per participant</a:t>
            </a:r>
          </a:p>
          <a:p>
            <a:pPr lvl="1"/>
            <a:r>
              <a:rPr lang="en-US" sz="1800" dirty="0" smtClean="0"/>
              <a:t>Single Metadata reporting</a:t>
            </a:r>
          </a:p>
          <a:p>
            <a:pPr lvl="1"/>
            <a:r>
              <a:rPr lang="en-US" sz="1800" dirty="0" smtClean="0"/>
              <a:t>Hidden SRS as one of the participants</a:t>
            </a:r>
          </a:p>
          <a:p>
            <a:r>
              <a:rPr lang="en-US" sz="2000" dirty="0" smtClean="0"/>
              <a:t>Endpoint SRC</a:t>
            </a:r>
          </a:p>
          <a:p>
            <a:pPr lvl="1"/>
            <a:r>
              <a:rPr lang="en-US" sz="1800" dirty="0" smtClean="0"/>
              <a:t>Mixed media stream for all other participants</a:t>
            </a:r>
          </a:p>
          <a:p>
            <a:pPr lvl="1"/>
            <a:r>
              <a:rPr lang="en-US" sz="1800" dirty="0" smtClean="0"/>
              <a:t>Multiple SRCs (per participant)</a:t>
            </a:r>
          </a:p>
          <a:p>
            <a:pPr lvl="1"/>
            <a:r>
              <a:rPr lang="en-US" sz="1800" dirty="0" smtClean="0"/>
              <a:t>Multiple Metadata </a:t>
            </a:r>
            <a:r>
              <a:rPr lang="en-US" sz="1800" dirty="0" smtClean="0"/>
              <a:t>Reports</a:t>
            </a:r>
          </a:p>
          <a:p>
            <a:pPr lvl="1"/>
            <a:r>
              <a:rPr lang="en-US" sz="1800" dirty="0" smtClean="0"/>
              <a:t>Multiple recording notifications </a:t>
            </a:r>
          </a:p>
          <a:p>
            <a:r>
              <a:rPr lang="en-US" sz="2400" dirty="0" smtClean="0"/>
              <a:t>B2BUA </a:t>
            </a:r>
            <a:r>
              <a:rPr lang="en-US" sz="2400" dirty="0" smtClean="0"/>
              <a:t>SRC (in front of Endpoint)</a:t>
            </a:r>
          </a:p>
          <a:p>
            <a:pPr lvl="1"/>
            <a:r>
              <a:rPr lang="en-US" sz="1800" dirty="0" smtClean="0"/>
              <a:t>Similar to Endpoint </a:t>
            </a:r>
            <a:r>
              <a:rPr lang="en-US" sz="1800" dirty="0" smtClean="0"/>
              <a:t>SRC</a:t>
            </a:r>
          </a:p>
          <a:p>
            <a:pPr lvl="1"/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E7553F-02A9-4038-823B-8665901C94F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Additional Flows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114925"/>
          </a:xfrm>
        </p:spPr>
        <p:txBody>
          <a:bodyPr/>
          <a:lstStyle/>
          <a:p>
            <a:r>
              <a:rPr lang="en-US" sz="2800" dirty="0" smtClean="0"/>
              <a:t>Pause/Resume Recording Session</a:t>
            </a:r>
          </a:p>
          <a:p>
            <a:pPr lvl="1"/>
            <a:r>
              <a:rPr lang="en-US" sz="1800" dirty="0" smtClean="0"/>
              <a:t>Changing the SDP direction attribute to "inactive" and resume the recording by changing the direction back to "</a:t>
            </a:r>
            <a:r>
              <a:rPr lang="en-US" sz="1800" dirty="0" err="1" smtClean="0"/>
              <a:t>sendonly</a:t>
            </a:r>
            <a:r>
              <a:rPr lang="en-US" sz="1800" dirty="0" smtClean="0"/>
              <a:t>" or "</a:t>
            </a:r>
            <a:r>
              <a:rPr lang="en-US" sz="1800" dirty="0" err="1" smtClean="0"/>
              <a:t>recvonly</a:t>
            </a:r>
            <a:r>
              <a:rPr lang="en-US" sz="1800" dirty="0" smtClean="0"/>
              <a:t>”</a:t>
            </a:r>
          </a:p>
          <a:p>
            <a:r>
              <a:rPr lang="en-US" sz="2800" dirty="0" smtClean="0"/>
              <a:t>Media Stream Mixing</a:t>
            </a:r>
          </a:p>
          <a:p>
            <a:pPr lvl="1"/>
            <a:r>
              <a:rPr lang="en-US" sz="1800" dirty="0" smtClean="0"/>
              <a:t>SDP must describe all separate streams</a:t>
            </a:r>
          </a:p>
          <a:p>
            <a:r>
              <a:rPr lang="en-US" sz="2800" dirty="0" smtClean="0"/>
              <a:t>Notifications to the Recorded User </a:t>
            </a:r>
            <a:r>
              <a:rPr lang="en-US" sz="2800" dirty="0" smtClean="0"/>
              <a:t>Agents (issue #2)</a:t>
            </a:r>
            <a:endParaRPr lang="en-US" sz="2800" dirty="0" smtClean="0"/>
          </a:p>
          <a:p>
            <a:pPr lvl="1"/>
            <a:r>
              <a:rPr lang="en-US" sz="1800" dirty="0" smtClean="0"/>
              <a:t>Session Recording Client must provide notifications on the Communication session.</a:t>
            </a:r>
          </a:p>
          <a:p>
            <a:r>
              <a:rPr lang="en-US" sz="2800" dirty="0" smtClean="0"/>
              <a:t>Preventing the recording of a SIP session </a:t>
            </a:r>
          </a:p>
          <a:p>
            <a:pPr lvl="1"/>
            <a:r>
              <a:rPr lang="en-US" sz="1800" dirty="0" smtClean="0"/>
              <a:t>UA must be able to indicate that recording is not allowed. </a:t>
            </a:r>
          </a:p>
          <a:p>
            <a:pPr lvl="1"/>
            <a:r>
              <a:rPr lang="en-US" sz="1800" dirty="0" smtClean="0"/>
              <a:t>Some sessions MUST be recorded.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CF9B7D-D8C2-43D0-820F-48786D9434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1098</TotalTime>
  <Words>577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SIPREC An Architecture for Media Recording using the SIP</vt:lpstr>
      <vt:lpstr>Agenda</vt:lpstr>
      <vt:lpstr>B2BUA as SRC</vt:lpstr>
      <vt:lpstr>Endpoint acts as SRC</vt:lpstr>
      <vt:lpstr>Mediactrl (RFC5567)</vt:lpstr>
      <vt:lpstr>Establishment the Recording Session</vt:lpstr>
      <vt:lpstr>Media Recording Metadata</vt:lpstr>
      <vt:lpstr>Multi-party Conference Recording</vt:lpstr>
      <vt:lpstr>Additional Flows</vt:lpstr>
      <vt:lpstr>Next Steps</vt:lpstr>
      <vt:lpstr>Discussion</vt:lpstr>
    </vt:vector>
  </TitlesOfParts>
  <Company>Nice_Systems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SIPREC Architecture</dc:title>
  <dc:subject>SIPREC architecture</dc:subject>
  <dc:creator>Leon Portman</dc:creator>
  <cp:keywords>SIPREC</cp:keywords>
  <cp:lastModifiedBy>Leon Portman</cp:lastModifiedBy>
  <cp:revision>161</cp:revision>
  <dcterms:created xsi:type="dcterms:W3CDTF">2009-07-22T12:44:00Z</dcterms:created>
  <dcterms:modified xsi:type="dcterms:W3CDTF">2010-06-21T10:46:26Z</dcterms:modified>
  <cp:category>IETF</cp:category>
</cp:coreProperties>
</file>