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76" r:id="rId4"/>
    <p:sldId id="275" r:id="rId5"/>
    <p:sldId id="281" r:id="rId6"/>
    <p:sldId id="257" r:id="rId7"/>
    <p:sldId id="278" r:id="rId8"/>
    <p:sldId id="282" r:id="rId9"/>
    <p:sldId id="264" r:id="rId10"/>
    <p:sldId id="279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1916" autoAdjust="0"/>
  </p:normalViewPr>
  <p:slideViewPr>
    <p:cSldViewPr>
      <p:cViewPr>
        <p:scale>
          <a:sx n="80" d="100"/>
          <a:sy n="80" d="100"/>
        </p:scale>
        <p:origin x="-87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006B8F-D48F-4735-8B1B-5274D0262D91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FBF2D2-6325-44CB-B904-CCE7B1DBD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mail-archive/web/siprec/current/msg01868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mail-archive/web/siprec/current/msg01865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 to mail thread for discussion for</a:t>
            </a:r>
            <a:r>
              <a:rPr lang="en-US" baseline="0" dirty="0" smtClean="0"/>
              <a:t> this - </a:t>
            </a:r>
            <a:r>
              <a:rPr lang="en-US" dirty="0" smtClean="0">
                <a:hlinkClick r:id="rId3"/>
              </a:rPr>
              <a:t>http://www.ietf.org/mail-archive/web/siprec/current/msg01868.html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FBF2D2-6325-44CB-B904-CCE7B1DBD4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 above model represents Metadata as viewed by SRS.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This model is an abstract thing (class) . There can be several instances (objects) of this model for each RS.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FBF2D2-6325-44CB-B904-CCE7B1DBD4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There was a use case by Charles where we can have recording for CS done from two ends [</a:t>
            </a:r>
            <a:r>
              <a:rPr lang="en-US" baseline="0" dirty="0" smtClean="0"/>
              <a:t> in different formats].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In these case John suggested to have recording object instead of RS. Is this to group them ? If so </a:t>
            </a:r>
            <a:r>
              <a:rPr lang="en-US" dirty="0" smtClean="0"/>
              <a:t>Do we need RS Group  as an aggregation</a:t>
            </a:r>
            <a:r>
              <a:rPr lang="en-US" baseline="0" dirty="0" smtClean="0"/>
              <a:t> on top of RS in the model 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sz="1600" smtClean="0"/>
              <a:t>When mixing done before delivery to SRS (e.g. conf focus)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 Metadata model can have an unique ID(abstract ) to associate </a:t>
            </a:r>
            <a:r>
              <a:rPr lang="en-US" dirty="0" err="1" smtClean="0"/>
              <a:t>CS’s</a:t>
            </a:r>
            <a:r>
              <a:rPr lang="en-US" dirty="0" smtClean="0"/>
              <a:t> in a Group. The details of what /how this ID is set for different cases (like Conference Focus acting as SRC, User centric SRC) is outside scope of SIPREC. A typical implementation may use one of the proposed drafts like draft-</a:t>
            </a:r>
            <a:r>
              <a:rPr lang="en-US" dirty="0" err="1" smtClean="0"/>
              <a:t>jones</a:t>
            </a:r>
            <a:r>
              <a:rPr lang="en-US" dirty="0" smtClean="0"/>
              <a:t>-</a:t>
            </a:r>
            <a:r>
              <a:rPr lang="en-US" dirty="0" err="1" smtClean="0"/>
              <a:t>ipmc</a:t>
            </a:r>
            <a:r>
              <a:rPr lang="en-US" dirty="0" smtClean="0"/>
              <a:t>-session-id-00 or </a:t>
            </a:r>
            <a:r>
              <a:rPr lang="en-US" dirty="0" err="1" smtClean="0"/>
              <a:t>Hadriels</a:t>
            </a:r>
            <a:r>
              <a:rPr lang="en-US" dirty="0" smtClean="0"/>
              <a:t> Session ID or any other approach to derive a unique ID.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refer to the mail thread</a:t>
            </a:r>
            <a:r>
              <a:rPr lang="en-US" baseline="0" dirty="0" smtClean="0"/>
              <a:t> -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http://www.ietf.org/mail-archive/web/siprec/current/msg01865.html"/>
              </a:rPr>
              <a:t>http://www.ietf.org/mail-archive/web/siprec/current/msg01865.html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discussions on participant not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 of CS. It was generally agreed that there will not be any participants NOT part of any CS.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IOW a participant has to be associated with at least one CS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6480-AE1D-4829-A413-CF64BCB2B153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DFA5-D9DA-4295-BE17-5BCC6F4E5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DAA-3FD7-4A64-BE7B-5195F78BF931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2288-028C-464E-A5C0-AFFA11BED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6B2C-8E11-4D10-9DE3-3A50DB3FA5A3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1118-1719-4156-9621-8EB80EECA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FA50-E35D-4C32-886E-5073972DE107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5BC0-4CBE-42C7-8E17-1C78E0030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C929-6DB8-4041-84FF-F1EF0CCDBA72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D259-5EB4-4743-A24C-D966EC927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FC1F-2982-49A6-9E75-3498FB2F5FF0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3A1BA-DA3E-4A93-8DCA-2A59C95A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02C5-EB72-4FF0-88FF-F3007EA0F5FD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B43C-B823-4D74-8434-EDE0E4334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80FF-6B9F-421B-8AB0-8A110AC50D4F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70163-8B75-448B-97B8-37BE5D178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8B17-8AE3-4DF3-BEBA-E6C03C2B268A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4F13-838A-4249-A230-36DB7F41D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03A0-18A9-44B2-8FAB-F592C6AF2C09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CAAA-AF40-4404-8380-075615828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AC15-2C0F-41CB-9B57-EC9513E5924F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4EBB-FA61-472E-A4F3-9230BB2EC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3AB-DC94-4B28-B1B1-DB9C95769A76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EE79-D341-40DC-BD21-D1D3DBBD1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E67D-99E8-4D7A-9BC4-A1B00177C779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59A26-833F-4A02-BD4A-CC0E73F6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E562-599D-4118-AF09-2F0C33259896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ABCD-16E0-4A88-A849-2C05CD61D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5C6D5-DB6F-4920-B4D3-6E348AE6A8CB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ECA4-48A3-42EB-A37E-D8BBD1DF3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0E0B-3490-48F0-AA6C-C6881168F3F8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3805-2847-43FE-A940-AD230FE9C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FC5D2-A3E4-45A0-9EF0-DA47F4221153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8D3A-509E-45D3-AFC3-7C8557F40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FB1E-4A94-4D40-BAC9-AA20C8747E52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D094-3572-4F66-A72E-B7388F9EE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5316-6491-4195-9879-1D174E2CC8CF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FBF9D-1D85-462B-96D2-DA0D253C7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19F5-17B2-4C92-BA87-058355D2D157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85C1-EFDE-44CA-812D-145D23D74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6FE1-7FD5-43D5-9F93-80732EF7C930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12F3-89D2-460F-A2EE-DAC653F3D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73B3-C00D-4A64-A43C-4DCBD68522EF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7D48-C937-4F1A-9361-34AF3E2A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664F2-3738-45E2-936E-F6D80F9B2047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93E99B-B383-46F6-9C28-8D310F98E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2AC4B0-8D83-48C4-8EAF-4764270A4109}" type="datetimeFigureOut">
              <a:rPr lang="en-US"/>
              <a:pPr>
                <a:defRPr/>
              </a:pPr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93C700-D61A-4BAE-BD62-89AA82961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2572A-E840-4B1F-8E47-84D8DA082A2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23825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SIPREC</a:t>
            </a:r>
            <a:br>
              <a:rPr lang="en-US" dirty="0" smtClean="0"/>
            </a:br>
            <a:r>
              <a:rPr lang="en-US" dirty="0" smtClean="0"/>
              <a:t>Recording Metadata Model for SRS</a:t>
            </a:r>
            <a:br>
              <a:rPr lang="en-US" dirty="0" smtClean="0"/>
            </a:br>
            <a:r>
              <a:rPr lang="en-US" dirty="0" smtClean="0"/>
              <a:t>(draft-</a:t>
            </a:r>
            <a:r>
              <a:rPr lang="en-US" dirty="0" err="1" smtClean="0"/>
              <a:t>ietf</a:t>
            </a:r>
            <a:r>
              <a:rPr lang="en-US" dirty="0" smtClean="0"/>
              <a:t>-siprec-metadata-00)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sz="3100" u="sng" dirty="0" smtClean="0"/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1000125" y="3176588"/>
            <a:ext cx="7215188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May 09, 2011 Virtual Interim meeting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Ram Mohan R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On behalf of the team</a:t>
            </a: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285750" y="5516563"/>
            <a:ext cx="857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Team: Paul Kyzivat, Ram Mohan R, R Parthasarathi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Elbow Connector 19"/>
          <p:cNvCxnSpPr/>
          <p:nvPr/>
        </p:nvCxnSpPr>
        <p:spPr>
          <a:xfrm rot="5400000">
            <a:off x="2330356" y="1926431"/>
            <a:ext cx="431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613600" y="4797425"/>
            <a:ext cx="574675" cy="4524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1..*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2..*</a:t>
            </a: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sz="3600" smtClean="0"/>
              <a:t>Metadata Model: Communication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A3104-5607-40D7-8848-3731CB28733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1033912" y="5238750"/>
            <a:ext cx="1441450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Participant</a:t>
            </a:r>
          </a:p>
        </p:txBody>
      </p:sp>
      <p:cxnSp>
        <p:nvCxnSpPr>
          <p:cNvPr id="45" name="Elbow Connector 44"/>
          <p:cNvCxnSpPr/>
          <p:nvPr/>
        </p:nvCxnSpPr>
        <p:spPr>
          <a:xfrm rot="5400000">
            <a:off x="1396906" y="5023644"/>
            <a:ext cx="431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4" name="Group 24"/>
          <p:cNvGrpSpPr>
            <a:grpSpLocks/>
          </p:cNvGrpSpPr>
          <p:nvPr/>
        </p:nvGrpSpPr>
        <p:grpSpPr bwMode="auto">
          <a:xfrm>
            <a:off x="1447799" y="2143125"/>
            <a:ext cx="2188275" cy="2663825"/>
            <a:chOff x="539552" y="2143035"/>
            <a:chExt cx="2447925" cy="2664295"/>
          </a:xfrm>
        </p:grpSpPr>
        <p:sp>
          <p:nvSpPr>
            <p:cNvPr id="15" name="Flowchart: Process 14"/>
            <p:cNvSpPr/>
            <p:nvPr/>
          </p:nvSpPr>
          <p:spPr>
            <a:xfrm>
              <a:off x="539552" y="2143035"/>
              <a:ext cx="2447925" cy="576365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Communication Session (CS)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539552" y="2719400"/>
              <a:ext cx="2447925" cy="208793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buFontTx/>
                <a:buChar char="-"/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CS Unique ID</a:t>
              </a:r>
            </a:p>
            <a:p>
              <a:pPr algn="ctr">
                <a:buFontTx/>
                <a:buChar char="-"/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Call Terminate Reason</a:t>
              </a:r>
            </a:p>
            <a:p>
              <a:pPr algn="ctr">
                <a:buFontTx/>
                <a:buChar char="-"/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Start Time</a:t>
              </a:r>
            </a:p>
            <a:p>
              <a:pPr algn="ctr">
                <a:buFontTx/>
                <a:buChar char="-"/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End Time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225" name="Group 41"/>
          <p:cNvGrpSpPr>
            <a:grpSpLocks/>
          </p:cNvGrpSpPr>
          <p:nvPr/>
        </p:nvGrpSpPr>
        <p:grpSpPr bwMode="auto">
          <a:xfrm>
            <a:off x="3643312" y="3141663"/>
            <a:ext cx="2376488" cy="504825"/>
            <a:chOff x="2987824" y="3140968"/>
            <a:chExt cx="2376264" cy="504825"/>
          </a:xfrm>
        </p:grpSpPr>
        <p:sp>
          <p:nvSpPr>
            <p:cNvPr id="37" name="Flowchart: Process 36"/>
            <p:cNvSpPr/>
            <p:nvPr/>
          </p:nvSpPr>
          <p:spPr>
            <a:xfrm>
              <a:off x="4067222" y="3140968"/>
              <a:ext cx="1296866" cy="5048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Extension </a:t>
              </a: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Data</a:t>
              </a:r>
            </a:p>
          </p:txBody>
        </p:sp>
        <p:grpSp>
          <p:nvGrpSpPr>
            <p:cNvPr id="9233" name="Group 39"/>
            <p:cNvGrpSpPr>
              <a:grpSpLocks/>
            </p:cNvGrpSpPr>
            <p:nvPr/>
          </p:nvGrpSpPr>
          <p:grpSpPr bwMode="auto">
            <a:xfrm>
              <a:off x="2987824" y="3151146"/>
              <a:ext cx="1008112" cy="289620"/>
              <a:chOff x="6192180" y="1916832"/>
              <a:chExt cx="1008112" cy="28962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192180" y="2205104"/>
                <a:ext cx="1007968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6228690" y="1916179"/>
                <a:ext cx="358741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1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660449" y="1916179"/>
                <a:ext cx="503190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0..*</a:t>
                </a:r>
              </a:p>
            </p:txBody>
          </p:sp>
        </p:grpSp>
      </p:grpSp>
      <p:sp>
        <p:nvSpPr>
          <p:cNvPr id="9226" name="Content Placeholder 2"/>
          <p:cNvSpPr>
            <a:spLocks noGrp="1"/>
          </p:cNvSpPr>
          <p:nvPr>
            <p:ph idx="1"/>
          </p:nvPr>
        </p:nvSpPr>
        <p:spPr>
          <a:xfrm>
            <a:off x="5486400" y="1600200"/>
            <a:ext cx="3178175" cy="4525963"/>
          </a:xfrm>
        </p:spPr>
        <p:txBody>
          <a:bodyPr/>
          <a:lstStyle/>
          <a:p>
            <a:pPr>
              <a:buNone/>
            </a:pPr>
            <a:r>
              <a:rPr lang="en-US" sz="2600" dirty="0" smtClean="0">
                <a:latin typeface="Calibri" pitchFamily="34" charset="0"/>
              </a:rPr>
              <a:t>Closed items: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</a:rPr>
              <a:t>CS directly associated to RS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</a:rPr>
              <a:t>Model participants always as part of a CS[IOW no dangling participants]. </a:t>
            </a:r>
          </a:p>
          <a:p>
            <a:pPr lvl="1" eaLnBrk="1" hangingPunct="1">
              <a:defRPr/>
            </a:pPr>
            <a:r>
              <a:rPr lang="en-US" sz="1400" dirty="0" smtClean="0"/>
              <a:t>Example cases are a UA which is part of conference is a participant in CS. In this all information about participants learnt behind this UA will also be associated with the same CS</a:t>
            </a:r>
          </a:p>
          <a:p>
            <a:pPr lvl="0"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Association changes with Participant:</a:t>
            </a:r>
          </a:p>
          <a:p>
            <a:pPr lvl="1" eaLnBrk="1" hangingPunct="1">
              <a:defRPr/>
            </a:pPr>
            <a:r>
              <a:rPr lang="en-US" sz="1400" dirty="0" smtClean="0"/>
              <a:t>A participant shall be associated with 1 more CS </a:t>
            </a:r>
          </a:p>
          <a:p>
            <a:pPr lvl="0">
              <a:buNone/>
            </a:pPr>
            <a:endParaRPr lang="en-US" sz="2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lvl="1" eaLnBrk="1" hangingPunct="1">
              <a:defRPr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buFont typeface="Arial" charset="0"/>
              <a:buNone/>
            </a:pPr>
            <a:endParaRPr lang="en-US" sz="2100" dirty="0" smtClean="0"/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    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1321500" y="1196975"/>
            <a:ext cx="244792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Recording Session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615312" y="1709738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1..*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</a:t>
            </a:r>
            <a:r>
              <a:rPr lang="en-US" sz="1400" dirty="0" smtClean="0"/>
              <a:t>..*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691512" y="506235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39162" y="4848225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 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2362712" y="5257800"/>
            <a:ext cx="1441450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Media Stream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3400" y="3107375"/>
            <a:ext cx="86887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0..1  1..*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8" name="Flowchart: Process 27"/>
          <p:cNvSpPr/>
          <p:nvPr/>
        </p:nvSpPr>
        <p:spPr>
          <a:xfrm>
            <a:off x="-114550" y="3716850"/>
            <a:ext cx="1676400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</a:t>
            </a:r>
            <a:r>
              <a:rPr lang="en-US" dirty="0" smtClean="0"/>
              <a:t>Session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Group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533400" y="3429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5800" y="3276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sz="3600" smtClean="0"/>
              <a:t>Metadata Model: Participant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37E26-2516-4A07-9B04-C3C134B8C38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0244" name="Group 24"/>
          <p:cNvGrpSpPr>
            <a:grpSpLocks/>
          </p:cNvGrpSpPr>
          <p:nvPr/>
        </p:nvGrpSpPr>
        <p:grpSpPr bwMode="auto">
          <a:xfrm>
            <a:off x="539750" y="2143125"/>
            <a:ext cx="2447925" cy="2663825"/>
            <a:chOff x="539552" y="2143035"/>
            <a:chExt cx="2447925" cy="2664295"/>
          </a:xfrm>
        </p:grpSpPr>
        <p:sp>
          <p:nvSpPr>
            <p:cNvPr id="15" name="Flowchart: Process 14"/>
            <p:cNvSpPr/>
            <p:nvPr/>
          </p:nvSpPr>
          <p:spPr>
            <a:xfrm>
              <a:off x="539552" y="2143035"/>
              <a:ext cx="2447925" cy="576365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Participant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539552" y="2719400"/>
              <a:ext cx="2447925" cy="208793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 err="1"/>
                <a:t>AoR</a:t>
              </a:r>
              <a:r>
                <a:rPr lang="en-US" dirty="0"/>
                <a:t> list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/>
                <a:t>Name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/>
                <a:t> Participant Type</a:t>
              </a:r>
            </a:p>
          </p:txBody>
        </p:sp>
      </p:grpSp>
      <p:grpSp>
        <p:nvGrpSpPr>
          <p:cNvPr id="10245" name="Group 41"/>
          <p:cNvGrpSpPr>
            <a:grpSpLocks/>
          </p:cNvGrpSpPr>
          <p:nvPr/>
        </p:nvGrpSpPr>
        <p:grpSpPr bwMode="auto">
          <a:xfrm>
            <a:off x="2987675" y="3141663"/>
            <a:ext cx="2376488" cy="504825"/>
            <a:chOff x="2987824" y="3140968"/>
            <a:chExt cx="2376264" cy="504825"/>
          </a:xfrm>
        </p:grpSpPr>
        <p:sp>
          <p:nvSpPr>
            <p:cNvPr id="37" name="Flowchart: Process 36"/>
            <p:cNvSpPr/>
            <p:nvPr/>
          </p:nvSpPr>
          <p:spPr>
            <a:xfrm>
              <a:off x="4067222" y="3140968"/>
              <a:ext cx="1296866" cy="5048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Extension </a:t>
              </a: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Data</a:t>
              </a:r>
            </a:p>
          </p:txBody>
        </p:sp>
        <p:grpSp>
          <p:nvGrpSpPr>
            <p:cNvPr id="10261" name="Group 39"/>
            <p:cNvGrpSpPr>
              <a:grpSpLocks/>
            </p:cNvGrpSpPr>
            <p:nvPr/>
          </p:nvGrpSpPr>
          <p:grpSpPr bwMode="auto">
            <a:xfrm>
              <a:off x="2987824" y="3151146"/>
              <a:ext cx="1008112" cy="289620"/>
              <a:chOff x="6192180" y="1916832"/>
              <a:chExt cx="1008112" cy="28962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192180" y="2205104"/>
                <a:ext cx="1007968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6228690" y="1916179"/>
                <a:ext cx="358741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1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660449" y="1916179"/>
                <a:ext cx="503190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0..*</a:t>
                </a:r>
              </a:p>
            </p:txBody>
          </p:sp>
        </p:grpSp>
      </p:grpSp>
      <p:sp>
        <p:nvSpPr>
          <p:cNvPr id="11270" name="Content Placeholder 2"/>
          <p:cNvSpPr>
            <a:spLocks noGrp="1"/>
          </p:cNvSpPr>
          <p:nvPr>
            <p:ph idx="1"/>
          </p:nvPr>
        </p:nvSpPr>
        <p:spPr>
          <a:xfrm>
            <a:off x="5486400" y="1600200"/>
            <a:ext cx="3178175" cy="50292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Closed Items:</a:t>
            </a:r>
          </a:p>
          <a:p>
            <a:pPr lvl="0"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Association changes with CS:</a:t>
            </a:r>
          </a:p>
          <a:p>
            <a:pPr lvl="1" eaLnBrk="1" hangingPunct="1">
              <a:defRPr/>
            </a:pPr>
            <a:r>
              <a:rPr lang="en-US" sz="1400" dirty="0" smtClean="0"/>
              <a:t>A participant shall be associated with 1 more CS </a:t>
            </a: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Calibri" pitchFamily="34" charset="0"/>
              </a:rPr>
              <a:t>Open Items: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</a:rPr>
              <a:t>Is Optional Stop/Start time attribute needed?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611188" y="1303338"/>
            <a:ext cx="244792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Session</a:t>
            </a:r>
          </a:p>
        </p:txBody>
      </p:sp>
      <p:grpSp>
        <p:nvGrpSpPr>
          <p:cNvPr id="10248" name="Group 39"/>
          <p:cNvGrpSpPr>
            <a:grpSpLocks/>
          </p:cNvGrpSpPr>
          <p:nvPr/>
        </p:nvGrpSpPr>
        <p:grpSpPr bwMode="auto">
          <a:xfrm>
            <a:off x="1828800" y="1665288"/>
            <a:ext cx="644525" cy="466725"/>
            <a:chOff x="4654550" y="1295400"/>
            <a:chExt cx="644525" cy="466725"/>
          </a:xfrm>
        </p:grpSpPr>
        <p:cxnSp>
          <p:nvCxnSpPr>
            <p:cNvPr id="20" name="Elbow Connector 19"/>
            <p:cNvCxnSpPr/>
            <p:nvPr/>
          </p:nvCxnSpPr>
          <p:spPr>
            <a:xfrm rot="5400000">
              <a:off x="4439444" y="1545431"/>
              <a:ext cx="431800" cy="158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724400" y="1295400"/>
              <a:ext cx="574675" cy="4524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/>
                <a:t>1..*</a:t>
              </a:r>
              <a:endParaRPr lang="en-US" sz="14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2..*</a:t>
              </a:r>
            </a:p>
          </p:txBody>
        </p:sp>
      </p:grpSp>
      <p:sp>
        <p:nvSpPr>
          <p:cNvPr id="25" name="Flowchart: Process 24"/>
          <p:cNvSpPr/>
          <p:nvPr/>
        </p:nvSpPr>
        <p:spPr>
          <a:xfrm>
            <a:off x="533400" y="5532438"/>
            <a:ext cx="244792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Media Stream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2362200" y="5105400"/>
            <a:ext cx="838200" cy="2857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sends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381000" y="5081588"/>
            <a:ext cx="838200" cy="2857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receives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55688" y="4887913"/>
            <a:ext cx="504825" cy="209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 *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55688" y="5345113"/>
            <a:ext cx="504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83419" y="5230019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82788" y="4887913"/>
            <a:ext cx="504825" cy="209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 *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82788" y="5345113"/>
            <a:ext cx="504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978819" y="5230019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all the open items</a:t>
            </a:r>
          </a:p>
          <a:p>
            <a:r>
              <a:rPr lang="en-US" dirty="0" smtClean="0"/>
              <a:t>Publish draft-</a:t>
            </a:r>
            <a:r>
              <a:rPr lang="en-US" dirty="0" err="1" smtClean="0"/>
              <a:t>ietf</a:t>
            </a:r>
            <a:r>
              <a:rPr lang="en-US" dirty="0" smtClean="0"/>
              <a:t>-siprec-metadata-01 after closing the open items</a:t>
            </a:r>
          </a:p>
          <a:p>
            <a:r>
              <a:rPr lang="en-US" dirty="0" err="1" smtClean="0"/>
              <a:t>WGLC</a:t>
            </a:r>
            <a:r>
              <a:rPr lang="en-US" dirty="0" smtClean="0"/>
              <a:t> of metadata model draft? OR merge format and </a:t>
            </a:r>
            <a:r>
              <a:rPr lang="en-US" dirty="0" err="1" smtClean="0"/>
              <a:t>metamodel</a:t>
            </a:r>
            <a:r>
              <a:rPr lang="en-US" dirty="0" smtClean="0"/>
              <a:t> drafts?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draft-</a:t>
            </a:r>
            <a:r>
              <a:rPr lang="en-US" dirty="0" err="1" smtClean="0"/>
              <a:t>ietf</a:t>
            </a:r>
            <a:r>
              <a:rPr lang="en-US" dirty="0" smtClean="0"/>
              <a:t>-siprec-metadata from the previous version</a:t>
            </a:r>
          </a:p>
          <a:p>
            <a:r>
              <a:rPr lang="en-US" dirty="0" smtClean="0"/>
              <a:t>Discuss Open items in Metadata Model</a:t>
            </a:r>
          </a:p>
          <a:p>
            <a:r>
              <a:rPr lang="en-US" dirty="0" smtClean="0"/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from Previous version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During the discussions in Prague on draft-ram-siprec-metadata-04 (already agreed for adoption by </a:t>
            </a:r>
            <a:r>
              <a:rPr lang="en-US" sz="2400" dirty="0" err="1" smtClean="0"/>
              <a:t>WG</a:t>
            </a:r>
            <a:r>
              <a:rPr lang="en-US" sz="2400" dirty="0" smtClean="0"/>
              <a:t>) the following agreements were reached. Modified the draft with same: 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</a:rPr>
              <a:t> Add start/stop time attributes for Communication Session.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</a:rPr>
              <a:t>Don't include session state attribute for Communication Session. 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</a:rPr>
              <a:t>The metadata model should include media streams that are not being delivered to the SRS (e.g., those offered by the SRC but not accepted by the SRS).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Metadata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This is the change to the model that was agreed upon since the publication of </a:t>
            </a:r>
            <a:r>
              <a:rPr lang="en-US" sz="2400" dirty="0" err="1" smtClean="0"/>
              <a:t>ver</a:t>
            </a:r>
            <a:r>
              <a:rPr lang="en-US" sz="2400" dirty="0" smtClean="0"/>
              <a:t> 00: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</a:rPr>
              <a:t> Associate CS block directly with RS since CS-Group is optional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 flipH="1">
            <a:off x="2000250" y="4912683"/>
            <a:ext cx="838200" cy="2857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sends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1905000" y="4068283"/>
            <a:ext cx="838200" cy="2857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receives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73838" y="2455862"/>
            <a:ext cx="360362" cy="2873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77000" y="3276600"/>
            <a:ext cx="358775" cy="2873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505200" y="5410200"/>
            <a:ext cx="360363" cy="2873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038975" y="4435475"/>
            <a:ext cx="504825" cy="2889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sp>
        <p:nvSpPr>
          <p:cNvPr id="61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Updated Metadata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209D3-8CBB-4ACA-9BAA-E671A0B7CB1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981200" y="1371600"/>
            <a:ext cx="2447925" cy="5048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Recording Session(RS)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4724400" y="2057400"/>
            <a:ext cx="1676400" cy="8382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Session(CS) Group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2971800" y="4343399"/>
            <a:ext cx="1484313" cy="5048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Media Stream</a:t>
            </a:r>
          </a:p>
        </p:txBody>
      </p:sp>
      <p:sp>
        <p:nvSpPr>
          <p:cNvPr id="41" name="Flowchart: Process 40"/>
          <p:cNvSpPr/>
          <p:nvPr/>
        </p:nvSpPr>
        <p:spPr>
          <a:xfrm>
            <a:off x="5867400" y="4765675"/>
            <a:ext cx="1296988" cy="7207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Extension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578895" y="2508564"/>
            <a:ext cx="1247775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533400" y="3154362"/>
            <a:ext cx="3962400" cy="50323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Session(CS)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867400" y="1295400"/>
            <a:ext cx="358775" cy="2873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</a:t>
            </a:r>
          </a:p>
        </p:txBody>
      </p:sp>
      <p:sp>
        <p:nvSpPr>
          <p:cNvPr id="54" name="Flowchart: Process 53"/>
          <p:cNvSpPr/>
          <p:nvPr/>
        </p:nvSpPr>
        <p:spPr>
          <a:xfrm>
            <a:off x="381000" y="4343399"/>
            <a:ext cx="1447800" cy="50482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Participant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71500" y="4000499"/>
            <a:ext cx="6858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990600" y="3733799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1.. </a:t>
            </a:r>
            <a:r>
              <a:rPr lang="en-US" sz="1400" dirty="0"/>
              <a:t>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2..*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591175" y="2971800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0..1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572000" y="4618037"/>
            <a:ext cx="358775" cy="2873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276600" y="2362200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4686301" y="4914899"/>
            <a:ext cx="99060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828800" y="4495799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857375" y="4286249"/>
            <a:ext cx="504825" cy="209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 *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438400" y="4286249"/>
            <a:ext cx="504825" cy="209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 *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857375" y="4743449"/>
            <a:ext cx="504825" cy="209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 *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390775" y="4743449"/>
            <a:ext cx="504825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1828800" y="4724399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424237" y="3957637"/>
            <a:ext cx="619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752850" y="3733799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 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cxnSp>
        <p:nvCxnSpPr>
          <p:cNvPr id="89" name="Elbow Connector 88"/>
          <p:cNvCxnSpPr>
            <a:stCxn id="39" idx="3"/>
            <a:endCxn id="15" idx="2"/>
          </p:cNvCxnSpPr>
          <p:nvPr/>
        </p:nvCxnSpPr>
        <p:spPr>
          <a:xfrm flipV="1">
            <a:off x="4495800" y="2895600"/>
            <a:ext cx="1066800" cy="51038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hape 100"/>
          <p:cNvCxnSpPr>
            <a:endCxn id="7" idx="3"/>
          </p:cNvCxnSpPr>
          <p:nvPr/>
        </p:nvCxnSpPr>
        <p:spPr>
          <a:xfrm rot="16200000" flipV="1">
            <a:off x="4169570" y="1883569"/>
            <a:ext cx="3100387" cy="25812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stCxn id="15" idx="3"/>
          </p:cNvCxnSpPr>
          <p:nvPr/>
        </p:nvCxnSpPr>
        <p:spPr>
          <a:xfrm>
            <a:off x="6400800" y="2476500"/>
            <a:ext cx="609600" cy="2247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495800" y="3581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>
            <a:off x="4419600" y="4419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hape 129"/>
          <p:cNvCxnSpPr>
            <a:endCxn id="54" idx="2"/>
          </p:cNvCxnSpPr>
          <p:nvPr/>
        </p:nvCxnSpPr>
        <p:spPr>
          <a:xfrm rot="10800000">
            <a:off x="1104900" y="4848224"/>
            <a:ext cx="4076700" cy="5619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6200000" flipH="1">
            <a:off x="3886200" y="2057400"/>
            <a:ext cx="990600" cy="685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067175" y="1981200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Metadata Model (contd..)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2400" dirty="0" smtClean="0"/>
              <a:t>With the modified model we will have: </a:t>
            </a:r>
          </a:p>
          <a:p>
            <a:pPr lvl="1" eaLnBrk="1" hangingPunct="1"/>
            <a:r>
              <a:rPr lang="en-US" sz="1800" dirty="0" smtClean="0"/>
              <a:t>An instance of RS can have Zero or more CS blocks and Zero or more instance of CS-Group</a:t>
            </a:r>
          </a:p>
          <a:p>
            <a:pPr lvl="1" eaLnBrk="1" hangingPunct="1"/>
            <a:r>
              <a:rPr lang="en-US" sz="1800" dirty="0" smtClean="0"/>
              <a:t>If a CS-Group is present it will have 1 or more CS. </a:t>
            </a:r>
          </a:p>
          <a:p>
            <a:pPr lvl="1" eaLnBrk="1" hangingPunct="1"/>
            <a:r>
              <a:rPr lang="en-US" sz="1800" dirty="0" smtClean="0"/>
              <a:t>Each CS can be associated with Zero or 1 CS-Group.</a:t>
            </a:r>
          </a:p>
          <a:p>
            <a:pPr lvl="1" eaLnBrk="1" hangingPunct="1"/>
            <a:r>
              <a:rPr lang="en-US" sz="1800" dirty="0" smtClean="0"/>
              <a:t>Each CS  and CS-Group (if present) will be associated with one or more RS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 smtClean="0"/>
              <a:t>Open Items:</a:t>
            </a:r>
          </a:p>
          <a:p>
            <a:pPr lvl="1" eaLnBrk="1" hangingPunct="1"/>
            <a:r>
              <a:rPr lang="en-US" sz="1800" dirty="0" smtClean="0"/>
              <a:t>Do we need to have direct associations between any other blocks to RS ?</a:t>
            </a:r>
          </a:p>
          <a:p>
            <a:pPr marL="342900" lvl="1" indent="-342900">
              <a:buNone/>
            </a:pPr>
            <a:endParaRPr lang="en-US" sz="2400" dirty="0" smtClean="0"/>
          </a:p>
          <a:p>
            <a:pPr lvl="1" eaLnBrk="1" hangingPunct="1"/>
            <a:endParaRPr 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sz="3600" smtClean="0"/>
              <a:t>Metadata Model: Recording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16C92-20A5-4833-B399-0D1C10287D4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1676400" y="5334000"/>
            <a:ext cx="1676400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</a:t>
            </a:r>
            <a:r>
              <a:rPr lang="en-US" dirty="0" smtClean="0"/>
              <a:t>Session</a:t>
            </a:r>
            <a:endParaRPr lang="en-US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2133600"/>
            <a:ext cx="2447925" cy="2663825"/>
            <a:chOff x="1763688" y="2132857"/>
            <a:chExt cx="2447925" cy="2664295"/>
          </a:xfrm>
        </p:grpSpPr>
        <p:sp>
          <p:nvSpPr>
            <p:cNvPr id="15" name="Flowchart: Process 14"/>
            <p:cNvSpPr/>
            <p:nvPr/>
          </p:nvSpPr>
          <p:spPr>
            <a:xfrm>
              <a:off x="1763688" y="2132857"/>
              <a:ext cx="2447925" cy="576365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Recording Session (RS)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1763688" y="2709222"/>
              <a:ext cx="2447925" cy="208793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 typeface="Arial" charset="0"/>
                <a:buChar char="•"/>
              </a:pPr>
              <a:r>
                <a:rPr lang="en-US">
                  <a:solidFill>
                    <a:srgbClr val="000000"/>
                  </a:solidFill>
                </a:rPr>
                <a:t>Recording Requestor ID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rgbClr val="000000"/>
                  </a:solidFill>
                </a:rPr>
                <a:t>Recording Type</a:t>
              </a:r>
              <a:br>
                <a:rPr lang="en-US">
                  <a:solidFill>
                    <a:srgbClr val="000000"/>
                  </a:solidFill>
                </a:rPr>
              </a:br>
              <a:r>
                <a:rPr lang="en-US">
                  <a:solidFill>
                    <a:srgbClr val="000000"/>
                  </a:solidFill>
                </a:rPr>
                <a:t>  (Selective/Persistent)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987675" y="3141663"/>
            <a:ext cx="2376488" cy="504825"/>
            <a:chOff x="2987824" y="3140968"/>
            <a:chExt cx="2376264" cy="504825"/>
          </a:xfrm>
        </p:grpSpPr>
        <p:sp>
          <p:nvSpPr>
            <p:cNvPr id="37" name="Flowchart: Process 36"/>
            <p:cNvSpPr/>
            <p:nvPr/>
          </p:nvSpPr>
          <p:spPr>
            <a:xfrm>
              <a:off x="4067222" y="3140968"/>
              <a:ext cx="1296866" cy="5048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>
                  <a:solidFill>
                    <a:srgbClr val="000000"/>
                  </a:solidFill>
                </a:rPr>
                <a:t>Extension Data</a:t>
              </a:r>
            </a:p>
          </p:txBody>
        </p:sp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2987824" y="3151146"/>
              <a:ext cx="1008112" cy="289620"/>
              <a:chOff x="6192180" y="1916832"/>
              <a:chExt cx="1008112" cy="28962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192180" y="2205104"/>
                <a:ext cx="1007968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6228690" y="1916179"/>
                <a:ext cx="358741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1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660449" y="1916179"/>
                <a:ext cx="503190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0..*</a:t>
                </a:r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1828800" y="4876800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sp>
        <p:nvSpPr>
          <p:cNvPr id="7186" name="Content Placeholder 2"/>
          <p:cNvSpPr>
            <a:spLocks/>
          </p:cNvSpPr>
          <p:nvPr/>
        </p:nvSpPr>
        <p:spPr bwMode="auto">
          <a:xfrm>
            <a:off x="5508625" y="1600200"/>
            <a:ext cx="31781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600" dirty="0">
                <a:latin typeface="Calibri" pitchFamily="34" charset="0"/>
              </a:rPr>
              <a:t>Open </a:t>
            </a:r>
            <a:r>
              <a:rPr lang="en-US" sz="2600" dirty="0" smtClean="0">
                <a:latin typeface="Calibri" pitchFamily="34" charset="0"/>
              </a:rPr>
              <a:t>items:</a:t>
            </a:r>
            <a:endParaRPr lang="en-US" sz="26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Calibri" pitchFamily="34" charset="0"/>
              </a:rPr>
              <a:t>Optional Stop/Start time attribute has to be added</a:t>
            </a:r>
            <a:r>
              <a:rPr lang="en-US" dirty="0" smtClean="0">
                <a:latin typeface="Calibri" pitchFamily="34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Recording Type may not have significance if SRS is designed with “many RS to many CS”. Do we need this  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“Recording Group” object as an aggregation over RS  block  in model?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Is it required to remove recording request ID from the model as it is implicit for SRS from SIP dialog creation?</a:t>
            </a:r>
            <a:br>
              <a:rPr lang="en-US" dirty="0" smtClean="0">
                <a:latin typeface="Calibri" pitchFamily="34" charset="0"/>
              </a:rPr>
            </a:br>
            <a:endParaRPr lang="en-US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0575" y="4864925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0" y="5334000"/>
            <a:ext cx="1676400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</a:t>
            </a:r>
            <a:r>
              <a:rPr lang="en-US" dirty="0" smtClean="0"/>
              <a:t>Session Group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19100" y="50673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6" idx="0"/>
          </p:cNvCxnSpPr>
          <p:nvPr/>
        </p:nvCxnSpPr>
        <p:spPr>
          <a:xfrm rot="5400000" flipH="1" flipV="1">
            <a:off x="2247900" y="50673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77875"/>
          </a:xfrm>
        </p:spPr>
        <p:txBody>
          <a:bodyPr/>
          <a:lstStyle/>
          <a:p>
            <a:pPr eaLnBrk="1" hangingPunct="1"/>
            <a:r>
              <a:rPr lang="en-US" sz="3600" smtClean="0"/>
              <a:t>Metadata Model:  Media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261E3-974B-4A73-A0FD-4112EBE6B931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12292" name="Group 24"/>
          <p:cNvGrpSpPr>
            <a:grpSpLocks/>
          </p:cNvGrpSpPr>
          <p:nvPr/>
        </p:nvGrpSpPr>
        <p:grpSpPr bwMode="auto">
          <a:xfrm>
            <a:off x="1728788" y="2143125"/>
            <a:ext cx="1928812" cy="2663825"/>
            <a:chOff x="539552" y="2143035"/>
            <a:chExt cx="2447925" cy="2664295"/>
          </a:xfrm>
        </p:grpSpPr>
        <p:sp>
          <p:nvSpPr>
            <p:cNvPr id="15" name="Flowchart: Process 14"/>
            <p:cNvSpPr/>
            <p:nvPr/>
          </p:nvSpPr>
          <p:spPr>
            <a:xfrm>
              <a:off x="539552" y="2143035"/>
              <a:ext cx="2447925" cy="576365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Media Stream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539552" y="2719400"/>
              <a:ext cx="2447925" cy="208793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/>
                <a:t>Start Time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/>
                <a:t>End Time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/>
                <a:t>Codec  param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dirty="0"/>
                <a:t>Media Stream</a:t>
              </a:r>
              <a:br>
                <a:rPr lang="en-US" dirty="0"/>
              </a:br>
              <a:r>
                <a:rPr lang="en-US" dirty="0"/>
                <a:t>  Reference</a:t>
              </a:r>
            </a:p>
          </p:txBody>
        </p:sp>
      </p:grpSp>
      <p:grpSp>
        <p:nvGrpSpPr>
          <p:cNvPr id="12293" name="Group 41"/>
          <p:cNvGrpSpPr>
            <a:grpSpLocks/>
          </p:cNvGrpSpPr>
          <p:nvPr/>
        </p:nvGrpSpPr>
        <p:grpSpPr bwMode="auto">
          <a:xfrm>
            <a:off x="3657600" y="3141663"/>
            <a:ext cx="2376488" cy="504825"/>
            <a:chOff x="2987824" y="3140968"/>
            <a:chExt cx="2376264" cy="504825"/>
          </a:xfrm>
        </p:grpSpPr>
        <p:sp>
          <p:nvSpPr>
            <p:cNvPr id="37" name="Flowchart: Process 36"/>
            <p:cNvSpPr/>
            <p:nvPr/>
          </p:nvSpPr>
          <p:spPr>
            <a:xfrm>
              <a:off x="4067222" y="3140968"/>
              <a:ext cx="1296866" cy="5048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Extension</a:t>
              </a: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Data</a:t>
              </a:r>
            </a:p>
          </p:txBody>
        </p:sp>
        <p:grpSp>
          <p:nvGrpSpPr>
            <p:cNvPr id="12312" name="Group 39"/>
            <p:cNvGrpSpPr>
              <a:grpSpLocks/>
            </p:cNvGrpSpPr>
            <p:nvPr/>
          </p:nvGrpSpPr>
          <p:grpSpPr bwMode="auto">
            <a:xfrm>
              <a:off x="2987824" y="3151146"/>
              <a:ext cx="1008112" cy="289620"/>
              <a:chOff x="6192180" y="1916832"/>
              <a:chExt cx="1008112" cy="28962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192180" y="2205104"/>
                <a:ext cx="1007968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6228690" y="1916179"/>
                <a:ext cx="358741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1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660449" y="1916179"/>
                <a:ext cx="503190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0..*</a:t>
                </a:r>
              </a:p>
            </p:txBody>
          </p:sp>
        </p:grpSp>
      </p:grpSp>
      <p:sp>
        <p:nvSpPr>
          <p:cNvPr id="12294" name="Content Placeholder 2"/>
          <p:cNvSpPr>
            <a:spLocks noGrp="1"/>
          </p:cNvSpPr>
          <p:nvPr>
            <p:ph idx="1"/>
          </p:nvPr>
        </p:nvSpPr>
        <p:spPr>
          <a:xfrm>
            <a:off x="5486400" y="1066800"/>
            <a:ext cx="3178175" cy="49530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  </a:t>
            </a:r>
            <a:r>
              <a:rPr lang="en-US" sz="2600" dirty="0" smtClean="0">
                <a:latin typeface="Calibri" pitchFamily="34" charset="0"/>
              </a:rPr>
              <a:t>Open Items: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</a:rPr>
              <a:t>Does MS has a life outside CS? [ e.g. </a:t>
            </a:r>
            <a:r>
              <a:rPr lang="en-US" sz="2000" dirty="0" err="1" smtClean="0">
                <a:latin typeface="Calibri" pitchFamily="34" charset="0"/>
              </a:rPr>
              <a:t>MMOH</a:t>
            </a:r>
            <a:r>
              <a:rPr lang="en-US" sz="2000" dirty="0" smtClean="0">
                <a:latin typeface="Calibri" pitchFamily="34" charset="0"/>
              </a:rPr>
              <a:t> cases and </a:t>
            </a:r>
            <a:r>
              <a:rPr lang="en-US" sz="2000" dirty="0" smtClean="0"/>
              <a:t>transfer by </a:t>
            </a:r>
            <a:r>
              <a:rPr lang="en-US" sz="2000" dirty="0" err="1" smtClean="0"/>
              <a:t>3PCC</a:t>
            </a:r>
            <a:r>
              <a:rPr lang="en-US" sz="2000" dirty="0" smtClean="0"/>
              <a:t> with multiple CS and single MS</a:t>
            </a:r>
            <a:r>
              <a:rPr lang="en-US" sz="2000" dirty="0" smtClean="0">
                <a:latin typeface="Calibri" pitchFamily="34" charset="0"/>
              </a:rPr>
              <a:t>]</a:t>
            </a:r>
          </a:p>
          <a:p>
            <a:pPr lvl="1" eaLnBrk="1" hangingPunct="1">
              <a:buFont typeface="Arial" charset="0"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lvl="1" eaLnBrk="1" hangingPunct="1">
              <a:buFont typeface="Arial" charset="0"/>
              <a:buNone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1438275" y="914400"/>
            <a:ext cx="244792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Participant</a:t>
            </a:r>
          </a:p>
        </p:txBody>
      </p:sp>
      <p:grpSp>
        <p:nvGrpSpPr>
          <p:cNvPr id="12296" name="Group 31"/>
          <p:cNvGrpSpPr>
            <a:grpSpLocks/>
          </p:cNvGrpSpPr>
          <p:nvPr/>
        </p:nvGrpSpPr>
        <p:grpSpPr bwMode="auto">
          <a:xfrm>
            <a:off x="1295400" y="1284288"/>
            <a:ext cx="2819400" cy="838200"/>
            <a:chOff x="457200" y="5269675"/>
            <a:chExt cx="2819400" cy="838200"/>
          </a:xfrm>
        </p:grpSpPr>
        <p:sp>
          <p:nvSpPr>
            <p:cNvPr id="21" name="Rectangle 20"/>
            <p:cNvSpPr/>
            <p:nvPr/>
          </p:nvSpPr>
          <p:spPr>
            <a:xfrm flipH="1">
              <a:off x="2438400" y="5563362"/>
              <a:ext cx="838200" cy="2857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sends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457200" y="5539550"/>
              <a:ext cx="838200" cy="2857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receives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31888" y="5345875"/>
              <a:ext cx="504825" cy="2095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0.. *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31888" y="5803075"/>
              <a:ext cx="504825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0..*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759619" y="5687981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058988" y="5345875"/>
              <a:ext cx="504825" cy="2095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1.. *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58988" y="5803075"/>
              <a:ext cx="504825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0..*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2055019" y="5687981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7" name="Group 41"/>
          <p:cNvGrpSpPr>
            <a:grpSpLocks/>
          </p:cNvGrpSpPr>
          <p:nvPr/>
        </p:nvGrpSpPr>
        <p:grpSpPr bwMode="auto">
          <a:xfrm>
            <a:off x="228600" y="3124200"/>
            <a:ext cx="1466850" cy="504825"/>
            <a:chOff x="3673557" y="3217168"/>
            <a:chExt cx="1466714" cy="504825"/>
          </a:xfrm>
        </p:grpSpPr>
        <p:sp>
          <p:nvSpPr>
            <p:cNvPr id="33" name="Flowchart: Process 32"/>
            <p:cNvSpPr/>
            <p:nvPr/>
          </p:nvSpPr>
          <p:spPr>
            <a:xfrm>
              <a:off x="3673557" y="3217168"/>
              <a:ext cx="533351" cy="5048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CS</a:t>
              </a:r>
            </a:p>
          </p:txBody>
        </p:sp>
        <p:grpSp>
          <p:nvGrpSpPr>
            <p:cNvPr id="12299" name="Group 39"/>
            <p:cNvGrpSpPr>
              <a:grpSpLocks/>
            </p:cNvGrpSpPr>
            <p:nvPr/>
          </p:nvGrpSpPr>
          <p:grpSpPr bwMode="auto">
            <a:xfrm>
              <a:off x="4178337" y="3217168"/>
              <a:ext cx="961934" cy="304800"/>
              <a:chOff x="7382693" y="1982854"/>
              <a:chExt cx="961934" cy="304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7411263" y="2287654"/>
                <a:ext cx="9333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7382691" y="1989204"/>
                <a:ext cx="511128" cy="2984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1..*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792228" y="1982854"/>
                <a:ext cx="503191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0..*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Elbow Connector 19"/>
          <p:cNvCxnSpPr/>
          <p:nvPr/>
        </p:nvCxnSpPr>
        <p:spPr>
          <a:xfrm rot="5400000">
            <a:off x="1620044" y="1926431"/>
            <a:ext cx="431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Metadata Model: Communication Session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E5631-BBEF-4E80-84D2-FAC12338FDB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539750" y="5238750"/>
            <a:ext cx="244792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Communication Session</a:t>
            </a:r>
          </a:p>
        </p:txBody>
      </p:sp>
      <p:cxnSp>
        <p:nvCxnSpPr>
          <p:cNvPr id="45" name="Elbow Connector 44"/>
          <p:cNvCxnSpPr>
            <a:stCxn id="58" idx="2"/>
            <a:endCxn id="36" idx="0"/>
          </p:cNvCxnSpPr>
          <p:nvPr/>
        </p:nvCxnSpPr>
        <p:spPr>
          <a:xfrm rot="5400000">
            <a:off x="1547019" y="5023644"/>
            <a:ext cx="431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9" name="Group 24"/>
          <p:cNvGrpSpPr>
            <a:grpSpLocks/>
          </p:cNvGrpSpPr>
          <p:nvPr/>
        </p:nvGrpSpPr>
        <p:grpSpPr bwMode="auto">
          <a:xfrm>
            <a:off x="539750" y="2143125"/>
            <a:ext cx="2447925" cy="2663825"/>
            <a:chOff x="539552" y="2143035"/>
            <a:chExt cx="2447925" cy="2664295"/>
          </a:xfrm>
        </p:grpSpPr>
        <p:sp>
          <p:nvSpPr>
            <p:cNvPr id="15" name="Flowchart: Process 14"/>
            <p:cNvSpPr/>
            <p:nvPr/>
          </p:nvSpPr>
          <p:spPr>
            <a:xfrm>
              <a:off x="539552" y="2143035"/>
              <a:ext cx="2447925" cy="576365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Communication Session Group (CS Group)</a:t>
              </a:r>
            </a:p>
          </p:txBody>
        </p:sp>
        <p:sp>
          <p:nvSpPr>
            <p:cNvPr id="58" name="Flowchart: Process 57"/>
            <p:cNvSpPr/>
            <p:nvPr/>
          </p:nvSpPr>
          <p:spPr>
            <a:xfrm>
              <a:off x="539552" y="2719400"/>
              <a:ext cx="2447925" cy="208793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CS  Group unique ID</a:t>
              </a:r>
            </a:p>
          </p:txBody>
        </p:sp>
      </p:grpSp>
      <p:grpSp>
        <p:nvGrpSpPr>
          <p:cNvPr id="8200" name="Group 41"/>
          <p:cNvGrpSpPr>
            <a:grpSpLocks/>
          </p:cNvGrpSpPr>
          <p:nvPr/>
        </p:nvGrpSpPr>
        <p:grpSpPr bwMode="auto">
          <a:xfrm>
            <a:off x="2987675" y="3141663"/>
            <a:ext cx="2376488" cy="504825"/>
            <a:chOff x="2987824" y="3140968"/>
            <a:chExt cx="2376264" cy="504825"/>
          </a:xfrm>
        </p:grpSpPr>
        <p:sp>
          <p:nvSpPr>
            <p:cNvPr id="37" name="Flowchart: Process 36"/>
            <p:cNvSpPr/>
            <p:nvPr/>
          </p:nvSpPr>
          <p:spPr>
            <a:xfrm>
              <a:off x="4067222" y="3140968"/>
              <a:ext cx="1296866" cy="50482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/>
                <a:t>Extension </a:t>
              </a: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Data</a:t>
              </a:r>
            </a:p>
          </p:txBody>
        </p:sp>
        <p:grpSp>
          <p:nvGrpSpPr>
            <p:cNvPr id="8206" name="Group 39"/>
            <p:cNvGrpSpPr>
              <a:grpSpLocks/>
            </p:cNvGrpSpPr>
            <p:nvPr/>
          </p:nvGrpSpPr>
          <p:grpSpPr bwMode="auto">
            <a:xfrm>
              <a:off x="2987824" y="3151146"/>
              <a:ext cx="1008112" cy="289620"/>
              <a:chOff x="6192180" y="1916832"/>
              <a:chExt cx="1008112" cy="28962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192180" y="2205104"/>
                <a:ext cx="1007968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6228690" y="1916179"/>
                <a:ext cx="358741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1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660449" y="1916179"/>
                <a:ext cx="503190" cy="2889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/>
                  <a:t>0..*</a:t>
                </a:r>
              </a:p>
            </p:txBody>
          </p:sp>
        </p:grpSp>
      </p:grpSp>
      <p:sp>
        <p:nvSpPr>
          <p:cNvPr id="9225" name="Content Placeholder 2"/>
          <p:cNvSpPr>
            <a:spLocks noGrp="1"/>
          </p:cNvSpPr>
          <p:nvPr>
            <p:ph idx="1"/>
          </p:nvPr>
        </p:nvSpPr>
        <p:spPr>
          <a:xfrm>
            <a:off x="5257800" y="1600200"/>
            <a:ext cx="3429000" cy="5029200"/>
          </a:xfrm>
        </p:spPr>
        <p:txBody>
          <a:bodyPr/>
          <a:lstStyle/>
          <a:p>
            <a:pPr marL="342900" lvl="1" indent="-342900">
              <a:buNone/>
              <a:defRPr/>
            </a:pPr>
            <a:r>
              <a:rPr lang="en-US" sz="2600" dirty="0" smtClean="0">
                <a:latin typeface="Calibri" pitchFamily="34" charset="0"/>
              </a:rPr>
              <a:t>Closed Items:</a:t>
            </a:r>
          </a:p>
          <a:p>
            <a:pPr lvl="1" eaLnBrk="1" hangingPunct="1">
              <a:defRPr/>
            </a:pPr>
            <a:r>
              <a:rPr lang="en-US" sz="1400" dirty="0" smtClean="0"/>
              <a:t>As CS-Group is optional ; CS will be directly associated to RS.</a:t>
            </a:r>
          </a:p>
          <a:p>
            <a:pPr lvl="1" eaLnBrk="1" hangingPunct="1">
              <a:defRPr/>
            </a:pPr>
            <a:r>
              <a:rPr lang="en-US" sz="1400" dirty="0" smtClean="0"/>
              <a:t>CS-Group will be associated to both CS and RS</a:t>
            </a:r>
          </a:p>
          <a:p>
            <a:pPr marL="342900" lvl="1" indent="-342900">
              <a:buNone/>
              <a:defRPr/>
            </a:pPr>
            <a:r>
              <a:rPr lang="en-US" sz="2000" dirty="0" smtClean="0">
                <a:latin typeface="Calibri" pitchFamily="34" charset="0"/>
              </a:rPr>
              <a:t>Association between CS-Group and CS:</a:t>
            </a:r>
          </a:p>
          <a:p>
            <a:pPr lvl="1" eaLnBrk="1" hangingPunct="1"/>
            <a:r>
              <a:rPr lang="en-US" sz="1400" dirty="0" smtClean="0"/>
              <a:t> CS-Group can have 1 or more CS. </a:t>
            </a:r>
          </a:p>
          <a:p>
            <a:pPr lvl="1" eaLnBrk="1" hangingPunct="1"/>
            <a:r>
              <a:rPr lang="en-US" sz="1400" dirty="0" smtClean="0"/>
              <a:t>Each CS can be associated with Zero or 1 CS-Group.</a:t>
            </a:r>
          </a:p>
          <a:p>
            <a:pPr lvl="1" eaLnBrk="1" hangingPunct="1">
              <a:buNone/>
              <a:defRPr/>
            </a:pPr>
            <a:endParaRPr lang="en-US" sz="1400" dirty="0" smtClean="0"/>
          </a:p>
          <a:p>
            <a:pPr>
              <a:buNone/>
            </a:pPr>
            <a:r>
              <a:rPr lang="en-US" sz="2600" dirty="0" smtClean="0">
                <a:latin typeface="Calibri" pitchFamily="34" charset="0"/>
              </a:rPr>
              <a:t>Open Items: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Calibri" pitchFamily="34" charset="0"/>
              </a:rPr>
              <a:t>Optional Stop/Start time </a:t>
            </a:r>
            <a:r>
              <a:rPr lang="en-US" sz="1800" smtClean="0">
                <a:latin typeface="Calibri" pitchFamily="34" charset="0"/>
              </a:rPr>
              <a:t>attribute needed?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endParaRPr lang="en-US" sz="2000" dirty="0" smtClean="0"/>
          </a:p>
        </p:txBody>
      </p:sp>
      <p:sp>
        <p:nvSpPr>
          <p:cNvPr id="17" name="Flowchart: Process 16"/>
          <p:cNvSpPr/>
          <p:nvPr/>
        </p:nvSpPr>
        <p:spPr>
          <a:xfrm>
            <a:off x="611188" y="1196975"/>
            <a:ext cx="2447925" cy="50482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Recording Session (RS)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5000" y="1735138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0..*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4899025"/>
            <a:ext cx="504825" cy="358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0..1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1..*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</TotalTime>
  <Words>995</Words>
  <Application>Microsoft Office PowerPoint</Application>
  <PresentationFormat>On-screen Show (4:3)</PresentationFormat>
  <Paragraphs>201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SIPREC Recording Metadata Model for SRS (draft-ietf-siprec-metadata-00)   </vt:lpstr>
      <vt:lpstr>Agenda</vt:lpstr>
      <vt:lpstr>Changes from Previous version</vt:lpstr>
      <vt:lpstr>Changes to Metadata Model</vt:lpstr>
      <vt:lpstr>Updated Metadata Model</vt:lpstr>
      <vt:lpstr>Metadata Model (contd..)</vt:lpstr>
      <vt:lpstr>Metadata Model: Recording Session</vt:lpstr>
      <vt:lpstr>Metadata Model:  Media Stream</vt:lpstr>
      <vt:lpstr>Metadata Model: Communication Session Group</vt:lpstr>
      <vt:lpstr>Metadata Model: Communication Session</vt:lpstr>
      <vt:lpstr>Metadata Model: Participant</vt:lpstr>
      <vt:lpstr>Next steps</vt:lpstr>
    </vt:vector>
  </TitlesOfParts>
  <Company>Cisco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Information Technology</cp:lastModifiedBy>
  <cp:revision>277</cp:revision>
  <dcterms:created xsi:type="dcterms:W3CDTF">2010-10-26T11:43:01Z</dcterms:created>
  <dcterms:modified xsi:type="dcterms:W3CDTF">2011-05-09T07:04:40Z</dcterms:modified>
</cp:coreProperties>
</file>